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311708" y="744575"/>
            <a:ext cx="8520599" cy="2052599"/>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6" name="Shape 16"/>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7" name="Shape 1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pic>
        <p:nvPicPr>
          <p:cNvPr id="18" name="Shape 18"/>
          <p:cNvPicPr preferRelativeResize="0"/>
          <p:nvPr/>
        </p:nvPicPr>
        <p:blipFill>
          <a:blip r:embed="rId2">
            <a:alphaModFix/>
          </a:blip>
          <a:stretch>
            <a:fillRect/>
          </a:stretch>
        </p:blipFill>
        <p:spPr>
          <a:xfrm>
            <a:off x="0" y="28575"/>
            <a:ext cx="9143999" cy="5143500"/>
          </a:xfrm>
          <a:prstGeom prst="rect">
            <a:avLst/>
          </a:prstGeom>
          <a:noFill/>
          <a:ln>
            <a:noFill/>
          </a:ln>
        </p:spPr>
      </p:pic>
      <p:pic>
        <p:nvPicPr>
          <p:cNvPr id="19" name="Shape 19"/>
          <p:cNvPicPr preferRelativeResize="0"/>
          <p:nvPr/>
        </p:nvPicPr>
        <p:blipFill>
          <a:blip r:embed="rId2">
            <a:alphaModFix/>
          </a:blip>
          <a:stretch>
            <a:fillRect/>
          </a:stretch>
        </p:blipFill>
        <p:spPr>
          <a:xfrm>
            <a:off x="0" y="-28575"/>
            <a:ext cx="9143999" cy="52283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11700" y="1106125"/>
            <a:ext cx="8520599"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3" name="Shape 53"/>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4" name="Shape 5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2150850"/>
            <a:ext cx="8520599"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22" name="Shape 2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 name="Shape 37"/>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8" name="Shape 3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2"/>
        <p:cNvGrpSpPr/>
        <p:nvPr/>
      </p:nvGrpSpPr>
      <p:grpSpPr>
        <a:xfrm>
          <a:off x="0" y="0"/>
          <a:ext cx="0" cy="0"/>
          <a:chOff x="0" y="0"/>
          <a:chExt cx="0" cy="0"/>
        </a:xfrm>
      </p:grpSpPr>
      <p:sp>
        <p:nvSpPr>
          <p:cNvPr id="43" name="Shape 43"/>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4" name="Shape 44"/>
          <p:cNvSpPr txBox="1">
            <a:spLocks noGrp="1"/>
          </p:cNvSpPr>
          <p:nvPr>
            <p:ph type="title"/>
          </p:nvPr>
        </p:nvSpPr>
        <p:spPr>
          <a:xfrm>
            <a:off x="265500" y="1233175"/>
            <a:ext cx="4045199"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5" name="Shape 45"/>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6" name="Shape 46"/>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7" name="Shape 4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50" name="Shape 5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GB" sz="1000">
                <a:solidFill>
                  <a:schemeClr val="dk2"/>
                </a:solidFill>
              </a:rPr>
              <a:t>‹#›</a:t>
            </a:fld>
            <a:endParaRPr lang="en-GB" sz="1000">
              <a:solidFill>
                <a:schemeClr val="dk2"/>
              </a:solidFill>
            </a:endParaRPr>
          </a:p>
        </p:txBody>
      </p:sp>
      <p:pic>
        <p:nvPicPr>
          <p:cNvPr id="9" name="Shape 9"/>
          <p:cNvPicPr preferRelativeResize="0"/>
          <p:nvPr/>
        </p:nvPicPr>
        <p:blipFill>
          <a:blip r:embed="rId13">
            <a:alphaModFix/>
          </a:blip>
          <a:stretch>
            <a:fillRect/>
          </a:stretch>
        </p:blipFill>
        <p:spPr>
          <a:xfrm>
            <a:off x="0" y="0"/>
            <a:ext cx="9143999" cy="5143500"/>
          </a:xfrm>
          <a:prstGeom prst="rect">
            <a:avLst/>
          </a:prstGeom>
          <a:noFill/>
          <a:ln>
            <a:noFill/>
          </a:ln>
        </p:spPr>
      </p:pic>
      <p:pic>
        <p:nvPicPr>
          <p:cNvPr id="10" name="Shape 10"/>
          <p:cNvPicPr preferRelativeResize="0"/>
          <p:nvPr/>
        </p:nvPicPr>
        <p:blipFill>
          <a:blip r:embed="rId14">
            <a:alphaModFix/>
          </a:blip>
          <a:stretch>
            <a:fillRect/>
          </a:stretch>
        </p:blipFill>
        <p:spPr>
          <a:xfrm>
            <a:off x="0" y="0"/>
            <a:ext cx="9144000" cy="5143497"/>
          </a:xfrm>
          <a:prstGeom prst="rect">
            <a:avLst/>
          </a:prstGeom>
          <a:noFill/>
          <a:ln>
            <a:noFill/>
          </a:ln>
        </p:spPr>
      </p:pic>
      <p:pic>
        <p:nvPicPr>
          <p:cNvPr id="11" name="Shape 11"/>
          <p:cNvPicPr preferRelativeResize="0"/>
          <p:nvPr/>
        </p:nvPicPr>
        <p:blipFill>
          <a:blip r:embed="rId15">
            <a:alphaModFix/>
          </a:blip>
          <a:stretch>
            <a:fillRect/>
          </a:stretch>
        </p:blipFill>
        <p:spPr>
          <a:xfrm>
            <a:off x="0" y="0"/>
            <a:ext cx="9144000" cy="5188524"/>
          </a:xfrm>
          <a:prstGeom prst="rect">
            <a:avLst/>
          </a:prstGeom>
          <a:noFill/>
          <a:ln>
            <a:noFill/>
          </a:ln>
        </p:spPr>
      </p:pic>
      <p:pic>
        <p:nvPicPr>
          <p:cNvPr id="12" name="Shape 12"/>
          <p:cNvPicPr preferRelativeResize="0"/>
          <p:nvPr/>
        </p:nvPicPr>
        <p:blipFill>
          <a:blip r:embed="rId16">
            <a:alphaModFix/>
          </a:blip>
          <a:stretch>
            <a:fillRect/>
          </a:stretch>
        </p:blipFill>
        <p:spPr>
          <a:xfrm>
            <a:off x="0" y="0"/>
            <a:ext cx="9144003" cy="5199773"/>
          </a:xfrm>
          <a:prstGeom prst="rect">
            <a:avLst/>
          </a:prstGeom>
          <a:noFill/>
          <a:ln>
            <a:noFill/>
          </a:ln>
        </p:spPr>
      </p:pic>
      <p:pic>
        <p:nvPicPr>
          <p:cNvPr id="13" name="Shape 13"/>
          <p:cNvPicPr preferRelativeResize="0"/>
          <p:nvPr/>
        </p:nvPicPr>
        <p:blipFill>
          <a:blip r:embed="rId17">
            <a:alphaModFix/>
          </a:blip>
          <a:stretch>
            <a:fillRect/>
          </a:stretch>
        </p:blipFill>
        <p:spPr>
          <a:xfrm>
            <a:off x="0" y="0"/>
            <a:ext cx="9144000" cy="52110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Kelvi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s://en.m.wikipedia.org/wiki/Kepler-438b" TargetMode="External"/><Relationship Id="rId13" Type="http://schemas.openxmlformats.org/officeDocument/2006/relationships/hyperlink" Target="https://c1.staticflickr.com/1/83/243471664_bbf73bf4c6_z.jpg?zz=1" TargetMode="External"/><Relationship Id="rId18" Type="http://schemas.openxmlformats.org/officeDocument/2006/relationships/hyperlink" Target="http://www.planetary.org/explore/space-topics/exoplanets/transit-photometry.html" TargetMode="External"/><Relationship Id="rId3" Type="http://schemas.openxmlformats.org/officeDocument/2006/relationships/hyperlink" Target="http://phl.upr.edu/projects/habitable-exoplanets-catalog" TargetMode="External"/><Relationship Id="rId7" Type="http://schemas.openxmlformats.org/officeDocument/2006/relationships/hyperlink" Target="https://en.m.wikipedia.org/wiki/Gliese_832_c" TargetMode="External"/><Relationship Id="rId12" Type="http://schemas.openxmlformats.org/officeDocument/2006/relationships/hyperlink" Target="http://weknowyourdreams.com/image.php?pic=/images/life/life-01.jpg" TargetMode="External"/><Relationship Id="rId17" Type="http://schemas.openxmlformats.org/officeDocument/2006/relationships/hyperlink" Target="http://www.planetary.org/explore/space-topics/exoplanets/radial-velocity.html" TargetMode="External"/><Relationship Id="rId2" Type="http://schemas.openxmlformats.org/officeDocument/2006/relationships/notesSlide" Target="../notesSlides/notesSlide25.xml"/><Relationship Id="rId16" Type="http://schemas.openxmlformats.org/officeDocument/2006/relationships/hyperlink" Target="http://www.planetary.org/explore/space-topics/exoplanets/direct-imaging.html" TargetMode="External"/><Relationship Id="rId20" Type="http://schemas.openxmlformats.org/officeDocument/2006/relationships/hyperlink" Target="http://www.planetarybiology.com/calculating_habitable_zone.html" TargetMode="External"/><Relationship Id="rId1" Type="http://schemas.openxmlformats.org/officeDocument/2006/relationships/slideLayout" Target="../slideLayouts/slideLayout3.xml"/><Relationship Id="rId6" Type="http://schemas.openxmlformats.org/officeDocument/2006/relationships/hyperlink" Target="https://en.m.wikipedia.org/wiki/Wolf_1061c" TargetMode="External"/><Relationship Id="rId11" Type="http://schemas.openxmlformats.org/officeDocument/2006/relationships/hyperlink" Target="https://upload.wikimedia.org/wikipedia/commons/0/09/Artist's_impression_of_supernova_1993J.jpg" TargetMode="External"/><Relationship Id="rId5" Type="http://schemas.openxmlformats.org/officeDocument/2006/relationships/hyperlink" Target="https://en.m.wikipedia.org/wiki/Tau_Ceti_e" TargetMode="External"/><Relationship Id="rId15" Type="http://schemas.openxmlformats.org/officeDocument/2006/relationships/hyperlink" Target="https://en.m.wikipedia.org/wiki/Methods_of_detecting_exoplanets" TargetMode="External"/><Relationship Id="rId10" Type="http://schemas.openxmlformats.org/officeDocument/2006/relationships/hyperlink" Target="http://marshall.org/space-policy/" TargetMode="External"/><Relationship Id="rId19" Type="http://schemas.openxmlformats.org/officeDocument/2006/relationships/hyperlink" Target="http://www.planetary.org/explore/space-topics/exoplanets/microlensing.html" TargetMode="External"/><Relationship Id="rId4" Type="http://schemas.openxmlformats.org/officeDocument/2006/relationships/hyperlink" Target="https://en.m.wikipedia.org/wiki/Gliese_667_Cc" TargetMode="External"/><Relationship Id="rId9" Type="http://schemas.openxmlformats.org/officeDocument/2006/relationships/hyperlink" Target="http://www.bobthealien.co.uk/earthlife.htm" TargetMode="External"/><Relationship Id="rId14" Type="http://schemas.openxmlformats.org/officeDocument/2006/relationships/hyperlink" Target="http://c.fastcompany.net/multisite_files/fastcompany/imagecache/1280/poster/2014/10/3037096-poster-p-1-9-different-definitions-on-the-meaning-of-work-life-balance.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brainyquote.com/quotes/authors/a/audrey_hepbur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subTitle" idx="1"/>
          </p:nvPr>
        </p:nvSpPr>
        <p:spPr>
          <a:xfrm>
            <a:off x="76450" y="3983225"/>
            <a:ext cx="8520599" cy="792600"/>
          </a:xfrm>
          <a:prstGeom prst="rect">
            <a:avLst/>
          </a:prstGeom>
        </p:spPr>
        <p:txBody>
          <a:bodyPr lIns="91425" tIns="91425" rIns="91425" bIns="91425" anchor="t" anchorCtr="0">
            <a:noAutofit/>
          </a:bodyPr>
          <a:lstStyle/>
          <a:p>
            <a:pPr lvl="0" rtl="0">
              <a:spcBef>
                <a:spcPts val="0"/>
              </a:spcBef>
              <a:buNone/>
            </a:pPr>
            <a:r>
              <a:rPr lang="en-GB" sz="2500">
                <a:solidFill>
                  <a:srgbClr val="000000"/>
                </a:solidFill>
              </a:rPr>
              <a:t>By Aaron Lawson, Tom Rushman and Sam Sheavyn-Bentley, aka </a:t>
            </a:r>
            <a:r>
              <a:rPr lang="en-GB">
                <a:solidFill>
                  <a:srgbClr val="000000"/>
                </a:solidFill>
              </a:rPr>
              <a:t>Team JJ Wattage</a:t>
            </a:r>
          </a:p>
        </p:txBody>
      </p:sp>
      <p:sp>
        <p:nvSpPr>
          <p:cNvPr id="62" name="Shape 62"/>
          <p:cNvSpPr txBox="1">
            <a:spLocks noGrp="1"/>
          </p:cNvSpPr>
          <p:nvPr>
            <p:ph type="ctrTitle"/>
          </p:nvPr>
        </p:nvSpPr>
        <p:spPr>
          <a:xfrm>
            <a:off x="311700" y="1966750"/>
            <a:ext cx="8520599" cy="830400"/>
          </a:xfrm>
          <a:prstGeom prst="rect">
            <a:avLst/>
          </a:prstGeom>
        </p:spPr>
        <p:txBody>
          <a:bodyPr lIns="91425" tIns="91425" rIns="91425" bIns="91425" anchor="b" anchorCtr="0">
            <a:noAutofit/>
          </a:bodyPr>
          <a:lstStyle/>
          <a:p>
            <a:pPr lvl="0" rtl="0">
              <a:spcBef>
                <a:spcPts val="0"/>
              </a:spcBef>
              <a:buNone/>
            </a:pPr>
            <a:r>
              <a:rPr lang="en-GB">
                <a:solidFill>
                  <a:srgbClr val="FFFFFF"/>
                </a:solidFill>
              </a:rPr>
              <a:t>Habitable Planets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Stage 1</a:t>
            </a:r>
          </a:p>
        </p:txBody>
      </p:sp>
      <p:sp>
        <p:nvSpPr>
          <p:cNvPr id="125" name="Shape 125"/>
          <p:cNvSpPr txBox="1">
            <a:spLocks noGrp="1"/>
          </p:cNvSpPr>
          <p:nvPr>
            <p:ph type="body" idx="1"/>
          </p:nvPr>
        </p:nvSpPr>
        <p:spPr>
          <a:xfrm>
            <a:off x="311700" y="1152475"/>
            <a:ext cx="8520599" cy="3841200"/>
          </a:xfrm>
          <a:prstGeom prst="rect">
            <a:avLst/>
          </a:prstGeom>
        </p:spPr>
        <p:txBody>
          <a:bodyPr lIns="91425" tIns="91425" rIns="91425" bIns="91425" anchor="t" anchorCtr="0">
            <a:noAutofit/>
          </a:bodyPr>
          <a:lstStyle/>
          <a:p>
            <a:pPr lvl="0" rtl="0">
              <a:spcBef>
                <a:spcPts val="0"/>
              </a:spcBef>
              <a:buNone/>
            </a:pPr>
            <a:r>
              <a:rPr lang="en-GB">
                <a:solidFill>
                  <a:srgbClr val="FFFFFF"/>
                </a:solidFill>
              </a:rPr>
              <a:t>Step 2</a:t>
            </a:r>
          </a:p>
          <a:p>
            <a:pPr lvl="0" rtl="0">
              <a:spcBef>
                <a:spcPts val="0"/>
              </a:spcBef>
              <a:buNone/>
            </a:pPr>
            <a:r>
              <a:rPr lang="en-GB">
                <a:solidFill>
                  <a:srgbClr val="FFFFFF"/>
                </a:solidFill>
              </a:rPr>
              <a:t>Calculate bolometric magnitude of the host star.</a:t>
            </a:r>
          </a:p>
          <a:p>
            <a:pPr lvl="0" rtl="0">
              <a:spcBef>
                <a:spcPts val="0"/>
              </a:spcBef>
              <a:buNone/>
            </a:pPr>
            <a:r>
              <a:rPr lang="en-GB">
                <a:solidFill>
                  <a:srgbClr val="FFFFFF"/>
                </a:solidFill>
              </a:rPr>
              <a:t>M</a:t>
            </a:r>
            <a:r>
              <a:rPr lang="en-GB" baseline="-25000">
                <a:solidFill>
                  <a:srgbClr val="FFFFFF"/>
                </a:solidFill>
              </a:rPr>
              <a:t>bol</a:t>
            </a:r>
            <a:r>
              <a:rPr lang="en-GB">
                <a:solidFill>
                  <a:srgbClr val="FFFFFF"/>
                </a:solidFill>
              </a:rPr>
              <a:t> = M</a:t>
            </a:r>
            <a:r>
              <a:rPr lang="en-GB" baseline="-25000">
                <a:solidFill>
                  <a:srgbClr val="FFFFFF"/>
                </a:solidFill>
              </a:rPr>
              <a:t>v</a:t>
            </a:r>
            <a:r>
              <a:rPr lang="en-GB">
                <a:solidFill>
                  <a:srgbClr val="FFFFFF"/>
                </a:solidFill>
              </a:rPr>
              <a:t> + BC</a:t>
            </a:r>
          </a:p>
          <a:p>
            <a:pPr lvl="0" rtl="0">
              <a:spcBef>
                <a:spcPts val="0"/>
              </a:spcBef>
              <a:buNone/>
            </a:pPr>
            <a:r>
              <a:rPr lang="en-GB">
                <a:solidFill>
                  <a:srgbClr val="FFFFFF"/>
                </a:solidFill>
              </a:rPr>
              <a:t>Where:</a:t>
            </a:r>
          </a:p>
          <a:p>
            <a:pPr lvl="0" rtl="0">
              <a:spcBef>
                <a:spcPts val="0"/>
              </a:spcBef>
              <a:buClr>
                <a:schemeClr val="dk1"/>
              </a:buClr>
              <a:buSzPct val="61111"/>
              <a:buFont typeface="Arial"/>
              <a:buNone/>
            </a:pPr>
            <a:r>
              <a:rPr lang="en-GB">
                <a:solidFill>
                  <a:srgbClr val="FFFFFF"/>
                </a:solidFill>
              </a:rPr>
              <a:t>M</a:t>
            </a:r>
            <a:r>
              <a:rPr lang="en-GB" baseline="-25000">
                <a:solidFill>
                  <a:srgbClr val="FFFFFF"/>
                </a:solidFill>
              </a:rPr>
              <a:t>bol</a:t>
            </a:r>
            <a:r>
              <a:rPr lang="en-GB">
                <a:solidFill>
                  <a:srgbClr val="FFFFFF"/>
                </a:solidFill>
              </a:rPr>
              <a:t>= Bolometric magnitude</a:t>
            </a:r>
          </a:p>
          <a:p>
            <a:pPr lvl="0" rtl="0">
              <a:spcBef>
                <a:spcPts val="0"/>
              </a:spcBef>
              <a:buClr>
                <a:schemeClr val="dk1"/>
              </a:buClr>
              <a:buSzPct val="61111"/>
              <a:buFont typeface="Arial"/>
              <a:buNone/>
            </a:pPr>
            <a:r>
              <a:rPr lang="en-GB">
                <a:solidFill>
                  <a:schemeClr val="lt1"/>
                </a:solidFill>
              </a:rPr>
              <a:t>M</a:t>
            </a:r>
            <a:r>
              <a:rPr lang="en-GB" baseline="-25000">
                <a:solidFill>
                  <a:schemeClr val="lt1"/>
                </a:solidFill>
              </a:rPr>
              <a:t>v</a:t>
            </a:r>
            <a:r>
              <a:rPr lang="en-GB">
                <a:solidFill>
                  <a:schemeClr val="lt1"/>
                </a:solidFill>
              </a:rPr>
              <a:t>= Absolute magnitude of the star (this links to stage 1)</a:t>
            </a:r>
          </a:p>
          <a:p>
            <a:pPr lvl="0" rtl="0">
              <a:spcBef>
                <a:spcPts val="0"/>
              </a:spcBef>
              <a:buClr>
                <a:schemeClr val="dk1"/>
              </a:buClr>
              <a:buSzPct val="61111"/>
              <a:buFont typeface="Arial"/>
              <a:buNone/>
            </a:pPr>
            <a:r>
              <a:rPr lang="en-GB">
                <a:solidFill>
                  <a:schemeClr val="lt1"/>
                </a:solidFill>
              </a:rPr>
              <a:t>BC= Bolometric correction constant</a:t>
            </a:r>
          </a:p>
          <a:p>
            <a:pPr lvl="0" rtl="0">
              <a:spcBef>
                <a:spcPts val="0"/>
              </a:spcBef>
              <a:buClr>
                <a:schemeClr val="dk1"/>
              </a:buClr>
              <a:buSzPct val="61111"/>
              <a:buFont typeface="Arial"/>
              <a:buNone/>
            </a:pPr>
            <a:endParaRPr>
              <a:solidFill>
                <a:schemeClr val="lt1"/>
              </a:solidFill>
            </a:endParaRPr>
          </a:p>
          <a:p>
            <a:pPr lvl="0" rtl="0">
              <a:spcBef>
                <a:spcPts val="0"/>
              </a:spcBef>
              <a:buClr>
                <a:schemeClr val="dk1"/>
              </a:buClr>
              <a:buSzPct val="61111"/>
              <a:buFont typeface="Arial"/>
              <a:buNone/>
            </a:pPr>
            <a:endParaRPr>
              <a:solidFill>
                <a:srgbClr val="FFFFFF"/>
              </a:solidFill>
            </a:endParaRPr>
          </a:p>
          <a:p>
            <a:pPr lvl="0">
              <a:spcBef>
                <a:spcPts val="0"/>
              </a:spcBef>
              <a:buNone/>
            </a:pPr>
            <a:endParaRPr>
              <a:solidFill>
                <a:srgbClr val="FFFFFF"/>
              </a:solidFill>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Stage 1</a:t>
            </a:r>
          </a:p>
        </p:txBody>
      </p:sp>
      <p:sp>
        <p:nvSpPr>
          <p:cNvPr id="131" name="Shape 131"/>
          <p:cNvSpPr txBox="1">
            <a:spLocks noGrp="1"/>
          </p:cNvSpPr>
          <p:nvPr>
            <p:ph type="body" idx="1"/>
          </p:nvPr>
        </p:nvSpPr>
        <p:spPr>
          <a:xfrm>
            <a:off x="311700" y="1152475"/>
            <a:ext cx="8520599" cy="3990899"/>
          </a:xfrm>
          <a:prstGeom prst="rect">
            <a:avLst/>
          </a:prstGeom>
        </p:spPr>
        <p:txBody>
          <a:bodyPr lIns="91425" tIns="91425" rIns="91425" bIns="91425" anchor="t" anchorCtr="0">
            <a:noAutofit/>
          </a:bodyPr>
          <a:lstStyle/>
          <a:p>
            <a:pPr lvl="0" rtl="0">
              <a:spcBef>
                <a:spcPts val="0"/>
              </a:spcBef>
              <a:buNone/>
            </a:pPr>
            <a:r>
              <a:rPr lang="en-GB">
                <a:solidFill>
                  <a:srgbClr val="FFFFFF"/>
                </a:solidFill>
              </a:rPr>
              <a:t>step 3</a:t>
            </a:r>
          </a:p>
          <a:p>
            <a:pPr lvl="0" rtl="0">
              <a:spcBef>
                <a:spcPts val="0"/>
              </a:spcBef>
              <a:buNone/>
            </a:pPr>
            <a:r>
              <a:rPr lang="en-GB">
                <a:solidFill>
                  <a:srgbClr val="FFFFFF"/>
                </a:solidFill>
              </a:rPr>
              <a:t>calculate the absolute luminosity of the star</a:t>
            </a:r>
          </a:p>
          <a:p>
            <a:pPr lvl="0" rtl="0">
              <a:spcBef>
                <a:spcPts val="0"/>
              </a:spcBef>
              <a:buNone/>
            </a:pPr>
            <a:r>
              <a:rPr lang="en-GB">
                <a:solidFill>
                  <a:srgbClr val="FFFFFF"/>
                </a:solidFill>
              </a:rPr>
              <a:t>L</a:t>
            </a:r>
            <a:r>
              <a:rPr lang="en-GB" baseline="-25000">
                <a:solidFill>
                  <a:srgbClr val="FFFFFF"/>
                </a:solidFill>
              </a:rPr>
              <a:t>star</a:t>
            </a:r>
            <a:r>
              <a:rPr lang="en-GB">
                <a:solidFill>
                  <a:srgbClr val="FFFFFF"/>
                </a:solidFill>
              </a:rPr>
              <a:t>= 10((M</a:t>
            </a:r>
            <a:r>
              <a:rPr lang="en-GB" baseline="-25000">
                <a:solidFill>
                  <a:srgbClr val="FFFFFF"/>
                </a:solidFill>
              </a:rPr>
              <a:t>bol star</a:t>
            </a:r>
            <a:r>
              <a:rPr lang="en-GB">
                <a:solidFill>
                  <a:srgbClr val="FFFFFF"/>
                </a:solidFill>
              </a:rPr>
              <a:t>-M</a:t>
            </a:r>
            <a:r>
              <a:rPr lang="en-GB" baseline="-25000">
                <a:solidFill>
                  <a:srgbClr val="FFFFFF"/>
                </a:solidFill>
              </a:rPr>
              <a:t>bol sun</a:t>
            </a:r>
            <a:r>
              <a:rPr lang="en-GB">
                <a:solidFill>
                  <a:srgbClr val="FFFFFF"/>
                </a:solidFill>
              </a:rPr>
              <a:t>)÷-2.5)</a:t>
            </a:r>
          </a:p>
          <a:p>
            <a:pPr lvl="0" rtl="0">
              <a:spcBef>
                <a:spcPts val="0"/>
              </a:spcBef>
              <a:buNone/>
            </a:pPr>
            <a:r>
              <a:rPr lang="en-GB">
                <a:solidFill>
                  <a:srgbClr val="FFFFFF"/>
                </a:solidFill>
              </a:rPr>
              <a:t>Where</a:t>
            </a:r>
          </a:p>
          <a:p>
            <a:pPr lvl="0" rtl="0">
              <a:spcBef>
                <a:spcPts val="0"/>
              </a:spcBef>
              <a:buNone/>
            </a:pPr>
            <a:r>
              <a:rPr lang="en-GB">
                <a:solidFill>
                  <a:srgbClr val="FFFFFF"/>
                </a:solidFill>
              </a:rPr>
              <a:t>L</a:t>
            </a:r>
            <a:r>
              <a:rPr lang="en-GB" baseline="-25000">
                <a:solidFill>
                  <a:srgbClr val="FFFFFF"/>
                </a:solidFill>
              </a:rPr>
              <a:t>star</a:t>
            </a:r>
            <a:r>
              <a:rPr lang="en-GB">
                <a:solidFill>
                  <a:srgbClr val="FFFFFF"/>
                </a:solidFill>
              </a:rPr>
              <a:t>=the absolute luminosity of the star</a:t>
            </a:r>
          </a:p>
          <a:p>
            <a:pPr lvl="0" rtl="0">
              <a:spcBef>
                <a:spcPts val="0"/>
              </a:spcBef>
              <a:buNone/>
            </a:pPr>
            <a:r>
              <a:rPr lang="en-GB">
                <a:solidFill>
                  <a:srgbClr val="FFFFFF"/>
                </a:solidFill>
              </a:rPr>
              <a:t>M</a:t>
            </a:r>
            <a:r>
              <a:rPr lang="en-GB" baseline="-25000">
                <a:solidFill>
                  <a:srgbClr val="FFFFFF"/>
                </a:solidFill>
              </a:rPr>
              <a:t>bol star</a:t>
            </a:r>
            <a:r>
              <a:rPr lang="en-GB">
                <a:solidFill>
                  <a:srgbClr val="FFFFFF"/>
                </a:solidFill>
              </a:rPr>
              <a:t>=the bolometric magnitude of the star</a:t>
            </a:r>
          </a:p>
          <a:p>
            <a:pPr lvl="0" rtl="0">
              <a:spcBef>
                <a:spcPts val="0"/>
              </a:spcBef>
              <a:buNone/>
            </a:pPr>
            <a:r>
              <a:rPr lang="en-GB">
                <a:solidFill>
                  <a:srgbClr val="FFFFFF"/>
                </a:solidFill>
              </a:rPr>
              <a:t>M</a:t>
            </a:r>
            <a:r>
              <a:rPr lang="en-GB" baseline="-25000">
                <a:solidFill>
                  <a:srgbClr val="FFFFFF"/>
                </a:solidFill>
              </a:rPr>
              <a:t>bol sun</a:t>
            </a:r>
            <a:r>
              <a:rPr lang="en-GB">
                <a:solidFill>
                  <a:srgbClr val="FFFFFF"/>
                </a:solidFill>
              </a:rPr>
              <a:t>=the bolometric magnitude of our sun = 4.72</a:t>
            </a:r>
          </a:p>
          <a:p>
            <a:pPr lvl="0" rtl="0">
              <a:spcBef>
                <a:spcPts val="0"/>
              </a:spcBef>
              <a:buClr>
                <a:schemeClr val="dk1"/>
              </a:buClr>
              <a:buSzPct val="61111"/>
              <a:buFont typeface="Arial"/>
              <a:buNone/>
            </a:pPr>
            <a:r>
              <a:rPr lang="en-GB">
                <a:solidFill>
                  <a:srgbClr val="FFFFFF"/>
                </a:solidFill>
              </a:rPr>
              <a:t>2.5 is called “Pogson’s Ratio” and is a constant for comparing stellar luminosities</a:t>
            </a:r>
          </a:p>
          <a:p>
            <a:pPr lvl="0">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Stage 2</a:t>
            </a:r>
          </a:p>
        </p:txBody>
      </p:sp>
      <p:sp>
        <p:nvSpPr>
          <p:cNvPr id="137" name="Shape 137"/>
          <p:cNvSpPr txBox="1">
            <a:spLocks noGrp="1"/>
          </p:cNvSpPr>
          <p:nvPr>
            <p:ph type="body" idx="1"/>
          </p:nvPr>
        </p:nvSpPr>
        <p:spPr>
          <a:xfrm>
            <a:off x="311700" y="1017725"/>
            <a:ext cx="8520599" cy="3990899"/>
          </a:xfrm>
          <a:prstGeom prst="rect">
            <a:avLst/>
          </a:prstGeom>
        </p:spPr>
        <p:txBody>
          <a:bodyPr lIns="91425" tIns="91425" rIns="91425" bIns="91425" anchor="t" anchorCtr="0">
            <a:noAutofit/>
          </a:bodyPr>
          <a:lstStyle/>
          <a:p>
            <a:pPr lvl="0" rtl="0">
              <a:spcBef>
                <a:spcPts val="0"/>
              </a:spcBef>
              <a:buNone/>
            </a:pPr>
            <a:r>
              <a:rPr lang="en-GB">
                <a:solidFill>
                  <a:srgbClr val="FFFFFF"/>
                </a:solidFill>
              </a:rPr>
              <a:t>The Final step : The approximate radii of the boundaries of the habitable zone.</a:t>
            </a:r>
          </a:p>
          <a:p>
            <a:pPr lvl="0" rtl="0">
              <a:spcBef>
                <a:spcPts val="0"/>
              </a:spcBef>
              <a:buNone/>
            </a:pPr>
            <a:r>
              <a:rPr lang="en-GB">
                <a:solidFill>
                  <a:srgbClr val="FFFFFF"/>
                </a:solidFill>
              </a:rPr>
              <a:t>R</a:t>
            </a:r>
            <a:r>
              <a:rPr lang="en-GB" baseline="-25000">
                <a:solidFill>
                  <a:srgbClr val="FFFFFF"/>
                </a:solidFill>
              </a:rPr>
              <a:t>i</a:t>
            </a:r>
            <a:r>
              <a:rPr lang="en-GB">
                <a:solidFill>
                  <a:srgbClr val="FFFFFF"/>
                </a:solidFill>
              </a:rPr>
              <a:t>=√(L</a:t>
            </a:r>
            <a:r>
              <a:rPr lang="en-GB" baseline="-25000">
                <a:solidFill>
                  <a:srgbClr val="FFFFFF"/>
                </a:solidFill>
              </a:rPr>
              <a:t>star</a:t>
            </a:r>
            <a:r>
              <a:rPr lang="en-GB">
                <a:solidFill>
                  <a:srgbClr val="FFFFFF"/>
                </a:solidFill>
              </a:rPr>
              <a:t>÷1.1)</a:t>
            </a:r>
          </a:p>
          <a:p>
            <a:pPr lvl="0" rtl="0">
              <a:spcBef>
                <a:spcPts val="0"/>
              </a:spcBef>
              <a:buNone/>
            </a:pPr>
            <a:r>
              <a:rPr lang="en-GB">
                <a:solidFill>
                  <a:srgbClr val="FFFFFF"/>
                </a:solidFill>
              </a:rPr>
              <a:t>R</a:t>
            </a:r>
            <a:r>
              <a:rPr lang="en-GB" baseline="-25000">
                <a:solidFill>
                  <a:srgbClr val="FFFFFF"/>
                </a:solidFill>
              </a:rPr>
              <a:t>o</a:t>
            </a:r>
            <a:r>
              <a:rPr lang="en-GB">
                <a:solidFill>
                  <a:srgbClr val="FFFFFF"/>
                </a:solidFill>
              </a:rPr>
              <a:t>=√(L</a:t>
            </a:r>
            <a:r>
              <a:rPr lang="en-GB" baseline="-25000">
                <a:solidFill>
                  <a:srgbClr val="FFFFFF"/>
                </a:solidFill>
              </a:rPr>
              <a:t>star</a:t>
            </a:r>
            <a:r>
              <a:rPr lang="en-GB">
                <a:solidFill>
                  <a:srgbClr val="FFFFFF"/>
                </a:solidFill>
              </a:rPr>
              <a:t>÷0.53)</a:t>
            </a:r>
          </a:p>
          <a:p>
            <a:pPr lvl="0" rtl="0">
              <a:spcBef>
                <a:spcPts val="0"/>
              </a:spcBef>
              <a:buNone/>
            </a:pPr>
            <a:r>
              <a:rPr lang="en-GB">
                <a:solidFill>
                  <a:srgbClr val="FFFFFF"/>
                </a:solidFill>
              </a:rPr>
              <a:t>where</a:t>
            </a:r>
          </a:p>
          <a:p>
            <a:pPr lvl="0" rtl="0">
              <a:spcBef>
                <a:spcPts val="0"/>
              </a:spcBef>
              <a:buNone/>
            </a:pPr>
            <a:r>
              <a:rPr lang="en-GB">
                <a:solidFill>
                  <a:srgbClr val="FFFFFF"/>
                </a:solidFill>
              </a:rPr>
              <a:t>R</a:t>
            </a:r>
            <a:r>
              <a:rPr lang="en-GB" baseline="-25000">
                <a:solidFill>
                  <a:srgbClr val="FFFFFF"/>
                </a:solidFill>
              </a:rPr>
              <a:t>i</a:t>
            </a:r>
            <a:r>
              <a:rPr lang="en-GB">
                <a:solidFill>
                  <a:srgbClr val="FFFFFF"/>
                </a:solidFill>
              </a:rPr>
              <a:t> =the inner boundary of the habitable zone in Astronomical units (AU)</a:t>
            </a:r>
          </a:p>
          <a:p>
            <a:pPr lvl="0" rtl="0">
              <a:spcBef>
                <a:spcPts val="0"/>
              </a:spcBef>
              <a:buNone/>
            </a:pPr>
            <a:r>
              <a:rPr lang="en-GB">
                <a:solidFill>
                  <a:srgbClr val="FFFFFF"/>
                </a:solidFill>
              </a:rPr>
              <a:t>R</a:t>
            </a:r>
            <a:r>
              <a:rPr lang="en-GB" baseline="-25000">
                <a:solidFill>
                  <a:srgbClr val="FFFFFF"/>
                </a:solidFill>
              </a:rPr>
              <a:t>o</a:t>
            </a:r>
            <a:r>
              <a:rPr lang="en-GB">
                <a:solidFill>
                  <a:srgbClr val="FFFFFF"/>
                </a:solidFill>
              </a:rPr>
              <a:t> =the outer boundary of the habitable zone in astronomical units (AU)</a:t>
            </a:r>
          </a:p>
          <a:p>
            <a:pPr lvl="0" rtl="0">
              <a:spcBef>
                <a:spcPts val="0"/>
              </a:spcBef>
              <a:buNone/>
            </a:pPr>
            <a:r>
              <a:rPr lang="en-GB">
                <a:solidFill>
                  <a:srgbClr val="FFFFFF"/>
                </a:solidFill>
              </a:rPr>
              <a:t>1.1= a constant representing stellar flux at the inner radius</a:t>
            </a:r>
          </a:p>
          <a:p>
            <a:pPr lvl="0" rtl="0">
              <a:spcBef>
                <a:spcPts val="0"/>
              </a:spcBef>
              <a:buNone/>
            </a:pPr>
            <a:r>
              <a:rPr lang="en-GB">
                <a:solidFill>
                  <a:srgbClr val="FFFFFF"/>
                </a:solidFill>
              </a:rPr>
              <a:t>0.53= a constant representing stellar flux at the outer radius</a:t>
            </a:r>
          </a:p>
          <a:p>
            <a:pPr lvl="0" rtl="0">
              <a:spcBef>
                <a:spcPts val="0"/>
              </a:spcBef>
              <a:buClr>
                <a:schemeClr val="dk1"/>
              </a:buClr>
              <a:buSzPct val="61111"/>
              <a:buFont typeface="Arial"/>
              <a:buNone/>
            </a:pPr>
            <a:endParaRPr>
              <a:solidFill>
                <a:srgbClr val="FFFFFF"/>
              </a:solidFill>
            </a:endParaRPr>
          </a:p>
          <a:p>
            <a:pPr lvl="0">
              <a:spcBef>
                <a:spcPts val="0"/>
              </a:spcBef>
              <a:buNone/>
            </a:pPr>
            <a:endParaRPr>
              <a:solidFill>
                <a:srgbClr val="FFFFFF"/>
              </a:solidFill>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311700" y="618150"/>
            <a:ext cx="8520599" cy="2138100"/>
          </a:xfrm>
          <a:prstGeom prst="rect">
            <a:avLst/>
          </a:prstGeom>
        </p:spPr>
        <p:txBody>
          <a:bodyPr lIns="91425" tIns="91425" rIns="91425" bIns="91425" anchor="t" anchorCtr="0">
            <a:noAutofit/>
          </a:bodyPr>
          <a:lstStyle/>
          <a:p>
            <a:pPr lvl="0">
              <a:spcBef>
                <a:spcPts val="0"/>
              </a:spcBef>
              <a:spcAft>
                <a:spcPts val="0"/>
              </a:spcAft>
              <a:buClr>
                <a:schemeClr val="dk1"/>
              </a:buClr>
              <a:buSzPct val="61111"/>
              <a:buFont typeface="Arial"/>
              <a:buNone/>
            </a:pPr>
            <a:r>
              <a:rPr lang="en-GB">
                <a:solidFill>
                  <a:srgbClr val="FFFFFF"/>
                </a:solidFill>
              </a:rPr>
              <a:t>Astronomers have discovered a few planets in the ‘Goldilocks zone’ (the distance away from a star that allows planets with sufficient atmospheric pressure to maintain liquid surface water) and rated them on several factors that affect their habitability, including Earth Similarity* and Standard Primary Habitability (suitability for vegetation dependant on surface temperature and relative humidity). The following planets are a few of the closest and most likely habitable exoplanets.</a:t>
            </a:r>
          </a:p>
        </p:txBody>
      </p:sp>
      <p:pic>
        <p:nvPicPr>
          <p:cNvPr id="148" name="Shape 148"/>
          <p:cNvPicPr preferRelativeResize="0"/>
          <p:nvPr/>
        </p:nvPicPr>
        <p:blipFill>
          <a:blip r:embed="rId3">
            <a:alphaModFix/>
          </a:blip>
          <a:stretch>
            <a:fillRect/>
          </a:stretch>
        </p:blipFill>
        <p:spPr>
          <a:xfrm>
            <a:off x="2499289" y="2882097"/>
            <a:ext cx="3631348" cy="2042649"/>
          </a:xfrm>
          <a:prstGeom prst="rect">
            <a:avLst/>
          </a:prstGeom>
          <a:noFill/>
          <a:ln>
            <a:noFill/>
          </a:ln>
        </p:spPr>
      </p:pic>
      <p:sp>
        <p:nvSpPr>
          <p:cNvPr id="149" name="Shape 149"/>
          <p:cNvSpPr txBox="1"/>
          <p:nvPr/>
        </p:nvSpPr>
        <p:spPr>
          <a:xfrm>
            <a:off x="311700" y="3292150"/>
            <a:ext cx="2253300" cy="1632600"/>
          </a:xfrm>
          <a:prstGeom prst="rect">
            <a:avLst/>
          </a:prstGeom>
          <a:noFill/>
          <a:ln>
            <a:noFill/>
          </a:ln>
        </p:spPr>
        <p:txBody>
          <a:bodyPr lIns="91425" tIns="91425" rIns="91425" bIns="91425" anchor="t" anchorCtr="0">
            <a:noAutofit/>
          </a:bodyPr>
          <a:lstStyle/>
          <a:p>
            <a:pPr lvl="0">
              <a:spcBef>
                <a:spcPts val="0"/>
              </a:spcBef>
              <a:buNone/>
            </a:pPr>
            <a:r>
              <a:rPr lang="en-GB" sz="1200">
                <a:solidFill>
                  <a:srgbClr val="FFFFFF"/>
                </a:solidFill>
              </a:rPr>
              <a:t>*Earth Similarity is based on: radius, density, escape velocity and surface temperature; for example,  Venus is 0.444 and Mars is 0.697.</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Tau Ceti e</a:t>
            </a:r>
          </a:p>
        </p:txBody>
      </p:sp>
      <p:sp>
        <p:nvSpPr>
          <p:cNvPr id="155" name="Shape 155"/>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a:spcBef>
                <a:spcPts val="0"/>
              </a:spcBef>
              <a:spcAft>
                <a:spcPts val="0"/>
              </a:spcAft>
              <a:buClr>
                <a:schemeClr val="dk1"/>
              </a:buClr>
              <a:buSzPct val="68750"/>
              <a:buFont typeface="Arial"/>
              <a:buNone/>
            </a:pPr>
            <a:r>
              <a:rPr lang="en-GB" sz="1600">
                <a:solidFill>
                  <a:srgbClr val="FFFFFF"/>
                </a:solidFill>
              </a:rPr>
              <a:t>Tau Ceti e is an unconfirmed planet 11.9 light years away that orbits the Tau Ceti star in its habitable zone. Few characteristics of it are known other than its orbit and mass, and it has an orbit of 168 days and is 4.3x Earth’s mass as a minimum. This is under 5 Earth masses, so it is considered Earth size. It has an Earth Similarity Index of 0.78 (out of 1) and if it has an Earth-like atmosphere, its surface temperature would be around 68 °C.</a:t>
            </a:r>
          </a:p>
        </p:txBody>
      </p:sp>
      <p:pic>
        <p:nvPicPr>
          <p:cNvPr id="156" name="Shape 156"/>
          <p:cNvPicPr preferRelativeResize="0"/>
          <p:nvPr/>
        </p:nvPicPr>
        <p:blipFill>
          <a:blip r:embed="rId3">
            <a:alphaModFix/>
          </a:blip>
          <a:stretch>
            <a:fillRect/>
          </a:stretch>
        </p:blipFill>
        <p:spPr>
          <a:xfrm>
            <a:off x="2296949" y="2586974"/>
            <a:ext cx="4353224" cy="245139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Gliese 832 c</a:t>
            </a:r>
          </a:p>
        </p:txBody>
      </p:sp>
      <p:sp>
        <p:nvSpPr>
          <p:cNvPr id="162" name="Shape 162"/>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a:spcBef>
                <a:spcPts val="0"/>
              </a:spcBef>
              <a:spcAft>
                <a:spcPts val="0"/>
              </a:spcAft>
              <a:buClr>
                <a:schemeClr val="dk1"/>
              </a:buClr>
              <a:buSzPct val="73333"/>
              <a:buFont typeface="Arial"/>
              <a:buNone/>
            </a:pPr>
            <a:r>
              <a:rPr lang="en-GB" sz="1500">
                <a:solidFill>
                  <a:srgbClr val="FFFFFF"/>
                </a:solidFill>
              </a:rPr>
              <a:t>Gliese 832 c is a planet 16.1 light years away that orbits the Gliese 832 star in its habitable zone. The planet is approximately 5.4 Earth masses, making it super-Earth size with an orbital period of 36 days. The planet's average equilibrium temperature is predicted to be 253 Ke</a:t>
            </a:r>
            <a:r>
              <a:rPr lang="en-GB" sz="1500">
                <a:solidFill>
                  <a:srgbClr val="FFFFFF"/>
                </a:solidFill>
                <a:hlinkClick r:id="rId3"/>
              </a:rPr>
              <a:t>lvins</a:t>
            </a:r>
            <a:r>
              <a:rPr lang="en-GB" sz="1500">
                <a:solidFill>
                  <a:srgbClr val="FFFFFF"/>
                </a:solidFill>
              </a:rPr>
              <a:t> (−20 °C), but is estimated to vary from 233 K</a:t>
            </a:r>
            <a:r>
              <a:rPr lang="en-GB" sz="1500">
                <a:solidFill>
                  <a:srgbClr val="FFFFFF"/>
                </a:solidFill>
                <a:hlinkClick r:id="rId3"/>
              </a:rPr>
              <a:t>elvins</a:t>
            </a:r>
            <a:r>
              <a:rPr lang="en-GB" sz="1500">
                <a:solidFill>
                  <a:srgbClr val="FFFFFF"/>
                </a:solidFill>
              </a:rPr>
              <a:t> (−40 °C) at aphelion to 280 K</a:t>
            </a:r>
            <a:r>
              <a:rPr lang="en-GB" sz="1500">
                <a:solidFill>
                  <a:srgbClr val="FFFFFF"/>
                </a:solidFill>
                <a:hlinkClick r:id="rId3"/>
              </a:rPr>
              <a:t>elvins</a:t>
            </a:r>
            <a:r>
              <a:rPr lang="en-GB" sz="1500">
                <a:solidFill>
                  <a:srgbClr val="FFFFFF"/>
                </a:solidFill>
              </a:rPr>
              <a:t> (7 °C) at perihelion. Its large mass, however, means it may have a much denser atmosphere which would make it much hotter and more similar to Venus, meaning it would be much less likely to sustain life. It is considered “the nearest best habitable world candidate so far” by the planet’s discoverers.</a:t>
            </a:r>
          </a:p>
        </p:txBody>
      </p:sp>
      <p:pic>
        <p:nvPicPr>
          <p:cNvPr id="163" name="Shape 163"/>
          <p:cNvPicPr preferRelativeResize="0"/>
          <p:nvPr/>
        </p:nvPicPr>
        <p:blipFill>
          <a:blip r:embed="rId4">
            <a:alphaModFix/>
          </a:blip>
          <a:stretch>
            <a:fillRect/>
          </a:stretch>
        </p:blipFill>
        <p:spPr>
          <a:xfrm>
            <a:off x="2624349" y="3221554"/>
            <a:ext cx="2889635" cy="177952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Wolf 1061 c</a:t>
            </a:r>
          </a:p>
        </p:txBody>
      </p:sp>
      <p:sp>
        <p:nvSpPr>
          <p:cNvPr id="169" name="Shape 169"/>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a:spcBef>
                <a:spcPts val="0"/>
              </a:spcBef>
              <a:spcAft>
                <a:spcPts val="0"/>
              </a:spcAft>
              <a:buClr>
                <a:schemeClr val="dk1"/>
              </a:buClr>
              <a:buSzPct val="78571"/>
              <a:buFont typeface="Arial"/>
              <a:buNone/>
            </a:pPr>
            <a:r>
              <a:rPr lang="en-GB" sz="1400">
                <a:solidFill>
                  <a:srgbClr val="FFFFFF"/>
                </a:solidFill>
              </a:rPr>
              <a:t>Wolf 1061 c is a planet 13.8 light years away that orbits the Wolf 1061 star in its habitable zone. The planet is approximately 4.3 Earth masses with an orbital period of 17.9 days. It is thought to be a rocky planet with a surface gravity of 1.6 times Earth’s. It was discovered very recently on 17 December 2015. The planet is likely to be tidally locked, meaning one side permanently faces the star and the other side permanently faces away, leaving it in an ‘eternal night’. This would mean that the dark side may have temperatures that could sustain liquid water, and if the atmosphere is thick enough, the light side may be able to facilitate heat transfer away from the planet, making it even more habitable.</a:t>
            </a:r>
          </a:p>
        </p:txBody>
      </p:sp>
      <p:pic>
        <p:nvPicPr>
          <p:cNvPr id="170" name="Shape 170"/>
          <p:cNvPicPr preferRelativeResize="0"/>
          <p:nvPr/>
        </p:nvPicPr>
        <p:blipFill>
          <a:blip r:embed="rId3">
            <a:alphaModFix/>
          </a:blip>
          <a:stretch>
            <a:fillRect/>
          </a:stretch>
        </p:blipFill>
        <p:spPr>
          <a:xfrm>
            <a:off x="2870444" y="3024299"/>
            <a:ext cx="2623299" cy="19653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Gliese 667 Cc</a:t>
            </a:r>
          </a:p>
        </p:txBody>
      </p:sp>
      <p:sp>
        <p:nvSpPr>
          <p:cNvPr id="176" name="Shape 176"/>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a:spcBef>
                <a:spcPts val="0"/>
              </a:spcBef>
              <a:spcAft>
                <a:spcPts val="0"/>
              </a:spcAft>
              <a:buClr>
                <a:schemeClr val="dk1"/>
              </a:buClr>
              <a:buSzPct val="68750"/>
              <a:buFont typeface="Arial"/>
              <a:buNone/>
            </a:pPr>
            <a:r>
              <a:rPr lang="en-GB" sz="1600">
                <a:solidFill>
                  <a:srgbClr val="FFFFFF"/>
                </a:solidFill>
              </a:rPr>
              <a:t>Gliese 667 Cc is a planet 23.6 light years away that orbits the Gliese 667 C star in its habitable zone. The planet is approximately 3.8 Earth masses with a year lasting 28.2 days. It would receive approximately 90% of the light that Earth does, but most of that would be infrared, and the planet would only receive approximately 20% of the amount of visible light that Earth does. Gliese 667 Cc is one of the most similar planets to Earth known, with an Earth Similarity Index of 0.85, and has a very similar temperature to Earth.</a:t>
            </a:r>
          </a:p>
        </p:txBody>
      </p:sp>
      <p:pic>
        <p:nvPicPr>
          <p:cNvPr id="177" name="Shape 177"/>
          <p:cNvPicPr preferRelativeResize="0"/>
          <p:nvPr/>
        </p:nvPicPr>
        <p:blipFill>
          <a:blip r:embed="rId3">
            <a:alphaModFix/>
          </a:blip>
          <a:stretch>
            <a:fillRect/>
          </a:stretch>
        </p:blipFill>
        <p:spPr>
          <a:xfrm>
            <a:off x="2542313" y="2942871"/>
            <a:ext cx="3692225" cy="2079175"/>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Kepler-438 b</a:t>
            </a:r>
          </a:p>
        </p:txBody>
      </p:sp>
      <p:sp>
        <p:nvSpPr>
          <p:cNvPr id="183" name="Shape 18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a:spcBef>
                <a:spcPts val="0"/>
              </a:spcBef>
              <a:spcAft>
                <a:spcPts val="0"/>
              </a:spcAft>
              <a:buClr>
                <a:schemeClr val="dk1"/>
              </a:buClr>
              <a:buSzPct val="73333"/>
              <a:buFont typeface="Arial"/>
              <a:buNone/>
            </a:pPr>
            <a:r>
              <a:rPr lang="en-GB" sz="1500">
                <a:solidFill>
                  <a:srgbClr val="FFFFFF"/>
                </a:solidFill>
              </a:rPr>
              <a:t>Kepler-438 b is a planet 470 light years away that orbits the Kepler-438 star in its habitable zone. The planet has a radius 1.12 times Earth’s with a year lasting 35.2 days, and was discovered on 6 January 2015. It is one of the most Earth-like planets (in terms of size and temperature) discovered, with an Earth Similarity Index of 0.88. However, it has been discovered that the planet is subjected to superflare activity every 100 days, much more powerful than the stellar flares emitted by the Sun, and these would be capable of sterilising life on Earth.</a:t>
            </a:r>
          </a:p>
        </p:txBody>
      </p:sp>
      <p:pic>
        <p:nvPicPr>
          <p:cNvPr id="184" name="Shape 184"/>
          <p:cNvPicPr preferRelativeResize="0"/>
          <p:nvPr/>
        </p:nvPicPr>
        <p:blipFill>
          <a:blip r:embed="rId3">
            <a:alphaModFix/>
          </a:blip>
          <a:stretch>
            <a:fillRect/>
          </a:stretch>
        </p:blipFill>
        <p:spPr>
          <a:xfrm>
            <a:off x="2417243" y="2852776"/>
            <a:ext cx="3954575" cy="22269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chemeClr val="lt1"/>
                </a:solidFill>
              </a:rPr>
              <a:t>Contents</a:t>
            </a:r>
          </a:p>
        </p:txBody>
      </p:sp>
      <p:sp>
        <p:nvSpPr>
          <p:cNvPr id="68" name="Shape 68"/>
          <p:cNvSpPr txBox="1">
            <a:spLocks noGrp="1"/>
          </p:cNvSpPr>
          <p:nvPr>
            <p:ph type="body" idx="1"/>
          </p:nvPr>
        </p:nvSpPr>
        <p:spPr>
          <a:xfrm>
            <a:off x="311700" y="1152475"/>
            <a:ext cx="5217299" cy="3416400"/>
          </a:xfrm>
          <a:prstGeom prst="rect">
            <a:avLst/>
          </a:prstGeom>
        </p:spPr>
        <p:txBody>
          <a:bodyPr lIns="91425" tIns="91425" rIns="91425" bIns="91425" anchor="t" anchorCtr="0">
            <a:noAutofit/>
          </a:bodyPr>
          <a:lstStyle/>
          <a:p>
            <a:pPr marL="457200" lvl="0" indent="-228600" rtl="0">
              <a:spcBef>
                <a:spcPts val="0"/>
              </a:spcBef>
              <a:buClr>
                <a:schemeClr val="lt1"/>
              </a:buClr>
              <a:buAutoNum type="arabicPeriod"/>
            </a:pPr>
            <a:r>
              <a:rPr lang="en-GB">
                <a:solidFill>
                  <a:schemeClr val="lt1"/>
                </a:solidFill>
              </a:rPr>
              <a:t>Brief Introduction to Life</a:t>
            </a:r>
          </a:p>
          <a:p>
            <a:pPr marL="457200" lvl="0" indent="-228600" rtl="0">
              <a:spcBef>
                <a:spcPts val="0"/>
              </a:spcBef>
              <a:buClr>
                <a:schemeClr val="lt1"/>
              </a:buClr>
              <a:buAutoNum type="arabicPeriod"/>
            </a:pPr>
            <a:r>
              <a:rPr lang="en-GB">
                <a:solidFill>
                  <a:schemeClr val="lt1"/>
                </a:solidFill>
              </a:rPr>
              <a:t>Habitable Conditions</a:t>
            </a:r>
          </a:p>
          <a:p>
            <a:pPr marL="457200" lvl="0" indent="-228600" rtl="0">
              <a:spcBef>
                <a:spcPts val="0"/>
              </a:spcBef>
              <a:buClr>
                <a:schemeClr val="lt1"/>
              </a:buClr>
              <a:buAutoNum type="arabicPeriod"/>
            </a:pPr>
            <a:r>
              <a:rPr lang="en-GB">
                <a:solidFill>
                  <a:schemeClr val="lt1"/>
                </a:solidFill>
              </a:rPr>
              <a:t>Habitable Zone Calculations</a:t>
            </a:r>
          </a:p>
          <a:p>
            <a:pPr marL="457200" lvl="0" indent="-228600" rtl="0">
              <a:spcBef>
                <a:spcPts val="0"/>
              </a:spcBef>
              <a:buClr>
                <a:schemeClr val="lt1"/>
              </a:buClr>
              <a:buAutoNum type="arabicPeriod"/>
            </a:pPr>
            <a:r>
              <a:rPr lang="en-GB">
                <a:solidFill>
                  <a:schemeClr val="lt1"/>
                </a:solidFill>
              </a:rPr>
              <a:t>Potentially Habitable Exoplanets</a:t>
            </a:r>
          </a:p>
          <a:p>
            <a:pPr marL="457200" lvl="0" indent="-228600" rtl="0">
              <a:spcBef>
                <a:spcPts val="0"/>
              </a:spcBef>
              <a:buClr>
                <a:schemeClr val="lt1"/>
              </a:buClr>
              <a:buAutoNum type="arabicPeriod"/>
            </a:pPr>
            <a:r>
              <a:rPr lang="en-GB">
                <a:solidFill>
                  <a:schemeClr val="lt1"/>
                </a:solidFill>
              </a:rPr>
              <a:t>Exoplanet Detection</a:t>
            </a:r>
          </a:p>
          <a:p>
            <a:pPr marL="457200" lvl="0" indent="-228600">
              <a:spcBef>
                <a:spcPts val="0"/>
              </a:spcBef>
              <a:buClr>
                <a:schemeClr val="lt1"/>
              </a:buClr>
              <a:buAutoNum type="arabicPeriod"/>
            </a:pPr>
            <a:r>
              <a:rPr lang="en-GB">
                <a:solidFill>
                  <a:schemeClr val="lt1"/>
                </a:solidFill>
              </a:rPr>
              <a:t>Bibliography</a:t>
            </a:r>
          </a:p>
        </p:txBody>
      </p:sp>
      <p:sp>
        <p:nvSpPr>
          <p:cNvPr id="69" name="Shape 69"/>
          <p:cNvSpPr txBox="1"/>
          <p:nvPr/>
        </p:nvSpPr>
        <p:spPr>
          <a:xfrm>
            <a:off x="6736582" y="1152475"/>
            <a:ext cx="1784099" cy="3416400"/>
          </a:xfrm>
          <a:prstGeom prst="rect">
            <a:avLst/>
          </a:prstGeom>
          <a:noFill/>
          <a:ln>
            <a:noFill/>
          </a:ln>
        </p:spPr>
        <p:txBody>
          <a:bodyPr lIns="91425" tIns="91425" rIns="91425" bIns="91425" anchor="t" anchorCtr="0">
            <a:noAutofit/>
          </a:bodyPr>
          <a:lstStyle/>
          <a:p>
            <a:pPr lvl="0" rtl="0">
              <a:spcBef>
                <a:spcPts val="0"/>
              </a:spcBef>
              <a:buNone/>
            </a:pPr>
            <a:r>
              <a:rPr lang="en-GB" sz="1800">
                <a:solidFill>
                  <a:srgbClr val="FFFFFF"/>
                </a:solidFill>
              </a:rPr>
              <a:t>Slide 3</a:t>
            </a:r>
          </a:p>
          <a:p>
            <a:pPr lvl="0" rtl="0">
              <a:spcBef>
                <a:spcPts val="0"/>
              </a:spcBef>
              <a:buNone/>
            </a:pPr>
            <a:r>
              <a:rPr lang="en-GB" sz="1800">
                <a:solidFill>
                  <a:srgbClr val="FFFFFF"/>
                </a:solidFill>
              </a:rPr>
              <a:t>Slide 5</a:t>
            </a:r>
          </a:p>
          <a:p>
            <a:pPr lvl="0" rtl="0">
              <a:spcBef>
                <a:spcPts val="0"/>
              </a:spcBef>
              <a:buNone/>
            </a:pPr>
            <a:r>
              <a:rPr lang="en-GB" sz="1800">
                <a:solidFill>
                  <a:srgbClr val="FFFFFF"/>
                </a:solidFill>
              </a:rPr>
              <a:t>Slide 9</a:t>
            </a:r>
          </a:p>
          <a:p>
            <a:pPr lvl="0" rtl="0">
              <a:spcBef>
                <a:spcPts val="0"/>
              </a:spcBef>
              <a:buNone/>
            </a:pPr>
            <a:r>
              <a:rPr lang="en-GB" sz="1800">
                <a:solidFill>
                  <a:srgbClr val="FFFFFF"/>
                </a:solidFill>
              </a:rPr>
              <a:t>Slide 13</a:t>
            </a:r>
          </a:p>
          <a:p>
            <a:pPr lvl="0" rtl="0">
              <a:spcBef>
                <a:spcPts val="0"/>
              </a:spcBef>
              <a:buNone/>
            </a:pPr>
            <a:r>
              <a:rPr lang="en-GB" sz="1800">
                <a:solidFill>
                  <a:srgbClr val="FFFFFF"/>
                </a:solidFill>
              </a:rPr>
              <a:t>Slide 20</a:t>
            </a:r>
          </a:p>
          <a:p>
            <a:pPr lvl="0">
              <a:spcBef>
                <a:spcPts val="0"/>
              </a:spcBef>
              <a:buNone/>
            </a:pPr>
            <a:r>
              <a:rPr lang="en-GB" sz="1800">
                <a:solidFill>
                  <a:srgbClr val="FFFFFF"/>
                </a:solidFill>
              </a:rPr>
              <a:t>Slide 25</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11700" y="2150850"/>
            <a:ext cx="8520599" cy="841800"/>
          </a:xfrm>
          <a:prstGeom prst="rect">
            <a:avLst/>
          </a:prstGeom>
        </p:spPr>
        <p:txBody>
          <a:bodyPr lIns="91425" tIns="91425" rIns="91425" bIns="91425" anchor="ctr" anchorCtr="0">
            <a:noAutofit/>
          </a:bodyPr>
          <a:lstStyle/>
          <a:p>
            <a:pPr lvl="0">
              <a:spcBef>
                <a:spcPts val="0"/>
              </a:spcBef>
              <a:buNone/>
            </a:pPr>
            <a:r>
              <a:rPr lang="en-GB">
                <a:solidFill>
                  <a:schemeClr val="lt1"/>
                </a:solidFill>
              </a:rPr>
              <a:t>Methods of Detecting Exoplanets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chemeClr val="lt1"/>
                </a:solidFill>
              </a:rPr>
              <a:t>Direct Imaging</a:t>
            </a:r>
          </a:p>
        </p:txBody>
      </p:sp>
      <p:sp>
        <p:nvSpPr>
          <p:cNvPr id="195" name="Shape 195"/>
          <p:cNvSpPr txBox="1">
            <a:spLocks noGrp="1"/>
          </p:cNvSpPr>
          <p:nvPr>
            <p:ph type="body" idx="1"/>
          </p:nvPr>
        </p:nvSpPr>
        <p:spPr>
          <a:xfrm>
            <a:off x="311700" y="1152475"/>
            <a:ext cx="8520599" cy="1931999"/>
          </a:xfrm>
          <a:prstGeom prst="rect">
            <a:avLst/>
          </a:prstGeom>
        </p:spPr>
        <p:txBody>
          <a:bodyPr lIns="91425" tIns="91425" rIns="91425" bIns="91425" anchor="t" anchorCtr="0">
            <a:noAutofit/>
          </a:bodyPr>
          <a:lstStyle/>
          <a:p>
            <a:pPr lvl="0">
              <a:spcBef>
                <a:spcPts val="0"/>
              </a:spcBef>
              <a:spcAft>
                <a:spcPts val="0"/>
              </a:spcAft>
              <a:buClr>
                <a:schemeClr val="dk1"/>
              </a:buClr>
              <a:buSzPct val="64705"/>
              <a:buFont typeface="Arial"/>
              <a:buNone/>
            </a:pPr>
            <a:r>
              <a:rPr lang="en-GB" sz="1700">
                <a:solidFill>
                  <a:srgbClr val="FFFFFF"/>
                </a:solidFill>
              </a:rPr>
              <a:t>This method involves simply searching for planets with coronagraphs. It is hard to estimate an accurate mass for these planets because it is based off of the age of star and temperature of the planet. Planets are small and dim, unlike stars, so planets are often lost in the glare of bright stars, and therefore direct imaging is often very difficult or even impossible.</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chemeClr val="lt1"/>
                </a:solidFill>
              </a:rPr>
              <a:t>Radial Velocity</a:t>
            </a:r>
          </a:p>
        </p:txBody>
      </p:sp>
      <p:sp>
        <p:nvSpPr>
          <p:cNvPr id="202" name="Shape 202"/>
          <p:cNvSpPr txBox="1">
            <a:spLocks noGrp="1"/>
          </p:cNvSpPr>
          <p:nvPr>
            <p:ph type="body" idx="1"/>
          </p:nvPr>
        </p:nvSpPr>
        <p:spPr>
          <a:xfrm>
            <a:off x="311700" y="1152475"/>
            <a:ext cx="8520599" cy="1844399"/>
          </a:xfrm>
          <a:prstGeom prst="rect">
            <a:avLst/>
          </a:prstGeom>
        </p:spPr>
        <p:txBody>
          <a:bodyPr lIns="91425" tIns="91425" rIns="91425" bIns="91425" anchor="t" anchorCtr="0">
            <a:noAutofit/>
          </a:bodyPr>
          <a:lstStyle/>
          <a:p>
            <a:pPr lvl="0">
              <a:spcBef>
                <a:spcPts val="0"/>
              </a:spcBef>
              <a:spcAft>
                <a:spcPts val="0"/>
              </a:spcAft>
              <a:buClr>
                <a:schemeClr val="dk1"/>
              </a:buClr>
              <a:buSzPct val="64705"/>
              <a:buFont typeface="Arial"/>
              <a:buNone/>
            </a:pPr>
            <a:r>
              <a:rPr lang="en-GB" sz="1700">
                <a:solidFill>
                  <a:srgbClr val="FFFFFF"/>
                </a:solidFill>
              </a:rPr>
              <a:t>This is the most effective method of detecting exoplanets with modern day technology. Stars that have an orbiting body move in a slight orbit, and if a star is moving towards the observer, its spectrum is shifted towards the blue, and if a star is moving away from the observer, it is shifted towards the red. This kind of movement indicates the presence of an orbiting body, and can be used to give an estimate of its minimum mass.</a:t>
            </a:r>
          </a:p>
        </p:txBody>
      </p:sp>
      <p:pic>
        <p:nvPicPr>
          <p:cNvPr id="203" name="Shape 203"/>
          <p:cNvPicPr preferRelativeResize="0"/>
          <p:nvPr/>
        </p:nvPicPr>
        <p:blipFill>
          <a:blip r:embed="rId3">
            <a:alphaModFix/>
          </a:blip>
          <a:stretch>
            <a:fillRect/>
          </a:stretch>
        </p:blipFill>
        <p:spPr>
          <a:xfrm>
            <a:off x="1262586" y="2859505"/>
            <a:ext cx="5734050" cy="2085975"/>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chemeClr val="lt1"/>
                </a:solidFill>
              </a:rPr>
              <a:t>Transit Photometry</a:t>
            </a:r>
          </a:p>
        </p:txBody>
      </p:sp>
      <p:sp>
        <p:nvSpPr>
          <p:cNvPr id="209" name="Shape 209"/>
          <p:cNvSpPr txBox="1">
            <a:spLocks noGrp="1"/>
          </p:cNvSpPr>
          <p:nvPr>
            <p:ph type="body" idx="1"/>
          </p:nvPr>
        </p:nvSpPr>
        <p:spPr>
          <a:xfrm>
            <a:off x="311700" y="1152475"/>
            <a:ext cx="8520599" cy="1751400"/>
          </a:xfrm>
          <a:prstGeom prst="rect">
            <a:avLst/>
          </a:prstGeom>
        </p:spPr>
        <p:txBody>
          <a:bodyPr lIns="91425" tIns="91425" rIns="91425" bIns="91425" anchor="t" anchorCtr="0">
            <a:noAutofit/>
          </a:bodyPr>
          <a:lstStyle/>
          <a:p>
            <a:pPr lvl="0">
              <a:spcBef>
                <a:spcPts val="0"/>
              </a:spcBef>
              <a:spcAft>
                <a:spcPts val="0"/>
              </a:spcAft>
              <a:buClr>
                <a:schemeClr val="dk1"/>
              </a:buClr>
              <a:buSzPct val="64705"/>
              <a:buFont typeface="Arial"/>
              <a:buNone/>
            </a:pPr>
            <a:r>
              <a:rPr lang="en-GB" sz="1700">
                <a:solidFill>
                  <a:srgbClr val="FFFFFF"/>
                </a:solidFill>
              </a:rPr>
              <a:t>This method involves measuring the dimming of a star as an orbiting planet passes between it and Earth. If this dimming is regular, it is likely that a planet is orbiting this star. This method is useful for determining the size, but not mass, of a planet, as a large planet orbiting a small star will be cause more dimming than a small planet orbiting a large star.</a:t>
            </a:r>
          </a:p>
        </p:txBody>
      </p:sp>
      <p:pic>
        <p:nvPicPr>
          <p:cNvPr id="210" name="Shape 210"/>
          <p:cNvPicPr preferRelativeResize="0"/>
          <p:nvPr/>
        </p:nvPicPr>
        <p:blipFill>
          <a:blip r:embed="rId3">
            <a:alphaModFix/>
          </a:blip>
          <a:stretch>
            <a:fillRect/>
          </a:stretch>
        </p:blipFill>
        <p:spPr>
          <a:xfrm>
            <a:off x="2799323" y="2496276"/>
            <a:ext cx="3626625" cy="2585324"/>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chemeClr val="lt1"/>
                </a:solidFill>
              </a:rPr>
              <a:t>Gravitational Microlensing</a:t>
            </a:r>
          </a:p>
        </p:txBody>
      </p:sp>
      <p:sp>
        <p:nvSpPr>
          <p:cNvPr id="216" name="Shape 216"/>
          <p:cNvSpPr txBox="1">
            <a:spLocks noGrp="1"/>
          </p:cNvSpPr>
          <p:nvPr>
            <p:ph type="body" idx="1"/>
          </p:nvPr>
        </p:nvSpPr>
        <p:spPr>
          <a:xfrm>
            <a:off x="311700" y="1152475"/>
            <a:ext cx="8520599" cy="1740600"/>
          </a:xfrm>
          <a:prstGeom prst="rect">
            <a:avLst/>
          </a:prstGeom>
        </p:spPr>
        <p:txBody>
          <a:bodyPr lIns="91425" tIns="91425" rIns="91425" bIns="91425" anchor="t" anchorCtr="0">
            <a:noAutofit/>
          </a:bodyPr>
          <a:lstStyle/>
          <a:p>
            <a:pPr lvl="0">
              <a:spcBef>
                <a:spcPts val="0"/>
              </a:spcBef>
              <a:spcAft>
                <a:spcPts val="0"/>
              </a:spcAft>
              <a:buClr>
                <a:schemeClr val="dk1"/>
              </a:buClr>
              <a:buSzPct val="68750"/>
              <a:buFont typeface="Arial"/>
              <a:buNone/>
            </a:pPr>
            <a:r>
              <a:rPr lang="en-GB" sz="1600">
                <a:solidFill>
                  <a:srgbClr val="FFFFFF"/>
                </a:solidFill>
              </a:rPr>
              <a:t>This method is the best at detecting exoplanets at a great distance from Earth. When light travels from one star past another star, the light is bent slightly, making those stars seem slightly further away to an observer. If a star has a small orbiting body, then bends the light stream as well and creates a third image of the star, which to observers on Earth is seen as a temporary spike in the brightness of the star, and this indicates the presence of a planet.</a:t>
            </a:r>
          </a:p>
        </p:txBody>
      </p:sp>
      <p:pic>
        <p:nvPicPr>
          <p:cNvPr id="217" name="Shape 217"/>
          <p:cNvPicPr preferRelativeResize="0"/>
          <p:nvPr/>
        </p:nvPicPr>
        <p:blipFill>
          <a:blip r:embed="rId3">
            <a:alphaModFix/>
          </a:blip>
          <a:stretch>
            <a:fillRect/>
          </a:stretch>
        </p:blipFill>
        <p:spPr>
          <a:xfrm>
            <a:off x="2641475" y="2679750"/>
            <a:ext cx="3270400" cy="246375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chemeClr val="lt1"/>
                </a:solidFill>
              </a:rPr>
              <a:t>Bibliography</a:t>
            </a:r>
          </a:p>
        </p:txBody>
      </p:sp>
      <p:sp>
        <p:nvSpPr>
          <p:cNvPr id="223" name="Shape 22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rtl="0">
              <a:spcBef>
                <a:spcPts val="0"/>
              </a:spcBef>
              <a:spcAft>
                <a:spcPts val="0"/>
              </a:spcAft>
              <a:buClr>
                <a:schemeClr val="dk1"/>
              </a:buClr>
              <a:buSzPct val="100000"/>
              <a:buFont typeface="Arial"/>
              <a:buNone/>
            </a:pPr>
            <a:r>
              <a:rPr lang="en-GB" sz="1100" u="sng">
                <a:solidFill>
                  <a:srgbClr val="FFFFFF"/>
                </a:solidFill>
                <a:hlinkClick r:id="rId3"/>
              </a:rPr>
              <a:t>http://phl.upr.edu/projects/habitable-exoplanets-catalog</a:t>
            </a:r>
          </a:p>
          <a:p>
            <a:pPr lvl="0" rtl="0">
              <a:spcBef>
                <a:spcPts val="0"/>
              </a:spcBef>
              <a:spcAft>
                <a:spcPts val="0"/>
              </a:spcAft>
              <a:buClr>
                <a:schemeClr val="dk1"/>
              </a:buClr>
              <a:buSzPct val="100000"/>
              <a:buFont typeface="Arial"/>
              <a:buNone/>
            </a:pPr>
            <a:r>
              <a:rPr lang="en-GB" sz="1100" u="sng">
                <a:solidFill>
                  <a:srgbClr val="FFFFFF"/>
                </a:solidFill>
                <a:hlinkClick r:id="rId4"/>
              </a:rPr>
              <a:t>https://en.m.wikipedia.org/wiki/Gliese_667_Cc</a:t>
            </a:r>
          </a:p>
          <a:p>
            <a:pPr lvl="0" rtl="0">
              <a:spcBef>
                <a:spcPts val="0"/>
              </a:spcBef>
              <a:spcAft>
                <a:spcPts val="0"/>
              </a:spcAft>
              <a:buClr>
                <a:schemeClr val="dk1"/>
              </a:buClr>
              <a:buSzPct val="100000"/>
              <a:buFont typeface="Arial"/>
              <a:buNone/>
            </a:pPr>
            <a:r>
              <a:rPr lang="en-GB" sz="1100" u="sng">
                <a:solidFill>
                  <a:srgbClr val="FFFFFF"/>
                </a:solidFill>
                <a:hlinkClick r:id="rId5"/>
              </a:rPr>
              <a:t>https://en.m.wikipedia.org/wiki/Tau_Ceti_e</a:t>
            </a:r>
          </a:p>
          <a:p>
            <a:pPr lvl="0" rtl="0">
              <a:spcBef>
                <a:spcPts val="0"/>
              </a:spcBef>
              <a:spcAft>
                <a:spcPts val="0"/>
              </a:spcAft>
              <a:buClr>
                <a:schemeClr val="dk1"/>
              </a:buClr>
              <a:buSzPct val="100000"/>
              <a:buFont typeface="Arial"/>
              <a:buNone/>
            </a:pPr>
            <a:r>
              <a:rPr lang="en-GB" sz="1100" u="sng">
                <a:solidFill>
                  <a:srgbClr val="FFFFFF"/>
                </a:solidFill>
                <a:hlinkClick r:id="rId6"/>
              </a:rPr>
              <a:t>https://en.m.wikipedia.org/wiki/Wolf_1061c</a:t>
            </a:r>
          </a:p>
          <a:p>
            <a:pPr lvl="0" rtl="0">
              <a:spcBef>
                <a:spcPts val="0"/>
              </a:spcBef>
              <a:spcAft>
                <a:spcPts val="0"/>
              </a:spcAft>
              <a:buClr>
                <a:schemeClr val="dk1"/>
              </a:buClr>
              <a:buSzPct val="100000"/>
              <a:buFont typeface="Arial"/>
              <a:buNone/>
            </a:pPr>
            <a:r>
              <a:rPr lang="en-GB" sz="1100" u="sng">
                <a:solidFill>
                  <a:srgbClr val="FFFFFF"/>
                </a:solidFill>
                <a:hlinkClick r:id="rId7"/>
              </a:rPr>
              <a:t>https://en.m.wikipedia.org/wiki/Gliese_832_c</a:t>
            </a:r>
          </a:p>
          <a:p>
            <a:pPr lvl="0" rtl="0">
              <a:spcBef>
                <a:spcPts val="0"/>
              </a:spcBef>
              <a:spcAft>
                <a:spcPts val="0"/>
              </a:spcAft>
              <a:buClr>
                <a:schemeClr val="dk1"/>
              </a:buClr>
              <a:buSzPct val="100000"/>
              <a:buFont typeface="Arial"/>
              <a:buNone/>
            </a:pPr>
            <a:r>
              <a:rPr lang="en-GB" sz="1100" u="sng">
                <a:solidFill>
                  <a:srgbClr val="FFFFFF"/>
                </a:solidFill>
                <a:hlinkClick r:id="rId8"/>
              </a:rPr>
              <a:t>https://en.m.wikipedia.org/wiki/Kepler-438b</a:t>
            </a:r>
          </a:p>
          <a:p>
            <a:pPr lvl="0" rtl="0">
              <a:spcBef>
                <a:spcPts val="0"/>
              </a:spcBef>
              <a:spcAft>
                <a:spcPts val="0"/>
              </a:spcAft>
              <a:buClr>
                <a:schemeClr val="dk1"/>
              </a:buClr>
              <a:buSzPct val="100000"/>
              <a:buFont typeface="Arial"/>
              <a:buNone/>
            </a:pPr>
            <a:r>
              <a:rPr lang="en-GB" sz="1100" u="sng">
                <a:solidFill>
                  <a:srgbClr val="FFFFFF"/>
                </a:solidFill>
                <a:hlinkClick r:id="rId9"/>
              </a:rPr>
              <a:t>http://www.bobthealien.co.uk/earthlife.htm</a:t>
            </a:r>
          </a:p>
          <a:p>
            <a:pPr lvl="0" rtl="0">
              <a:spcBef>
                <a:spcPts val="0"/>
              </a:spcBef>
              <a:spcAft>
                <a:spcPts val="0"/>
              </a:spcAft>
              <a:buClr>
                <a:schemeClr val="dk1"/>
              </a:buClr>
              <a:buSzPct val="110000"/>
              <a:buFont typeface="Arial"/>
              <a:buNone/>
            </a:pPr>
            <a:r>
              <a:rPr lang="en-GB" sz="1000" u="sng">
                <a:solidFill>
                  <a:srgbClr val="FFFFFF"/>
                </a:solidFill>
                <a:hlinkClick r:id="rId10"/>
              </a:rPr>
              <a:t>http://marshall.org/space-policy/</a:t>
            </a:r>
            <a:r>
              <a:rPr lang="en-GB" sz="1000">
                <a:solidFill>
                  <a:srgbClr val="FFFFFF"/>
                </a:solidFill>
              </a:rPr>
              <a:t> </a:t>
            </a:r>
          </a:p>
          <a:p>
            <a:pPr lvl="0" rtl="0">
              <a:spcBef>
                <a:spcPts val="0"/>
              </a:spcBef>
              <a:spcAft>
                <a:spcPts val="0"/>
              </a:spcAft>
              <a:buClr>
                <a:schemeClr val="dk1"/>
              </a:buClr>
              <a:buSzPct val="110000"/>
              <a:buFont typeface="Arial"/>
              <a:buNone/>
            </a:pPr>
            <a:r>
              <a:rPr lang="en-GB" sz="1000" u="sng">
                <a:solidFill>
                  <a:srgbClr val="FFFFFF"/>
                </a:solidFill>
                <a:hlinkClick r:id="rId11"/>
              </a:rPr>
              <a:t>https://upload.wikimedia.org/wikipedia/commons/0/09/Artist's_impression_of_supernova_1993J.jpg</a:t>
            </a:r>
          </a:p>
          <a:p>
            <a:pPr lvl="0" rtl="0">
              <a:spcBef>
                <a:spcPts val="0"/>
              </a:spcBef>
              <a:spcAft>
                <a:spcPts val="0"/>
              </a:spcAft>
              <a:buClr>
                <a:schemeClr val="dk1"/>
              </a:buClr>
              <a:buSzPct val="110000"/>
              <a:buFont typeface="Arial"/>
              <a:buNone/>
            </a:pPr>
            <a:r>
              <a:rPr lang="en-GB" sz="1000" u="sng">
                <a:solidFill>
                  <a:srgbClr val="FFFFFF"/>
                </a:solidFill>
                <a:hlinkClick r:id="rId12"/>
              </a:rPr>
              <a:t>http://weknowyourdreams.com/image.php?pic=/images/life/life-01.jpg</a:t>
            </a:r>
          </a:p>
          <a:p>
            <a:pPr lvl="0" rtl="0">
              <a:spcBef>
                <a:spcPts val="0"/>
              </a:spcBef>
              <a:spcAft>
                <a:spcPts val="0"/>
              </a:spcAft>
              <a:buClr>
                <a:schemeClr val="dk1"/>
              </a:buClr>
              <a:buSzPct val="110000"/>
              <a:buFont typeface="Arial"/>
              <a:buNone/>
            </a:pPr>
            <a:r>
              <a:rPr lang="en-GB" sz="1000" u="sng">
                <a:solidFill>
                  <a:srgbClr val="FFFFFF"/>
                </a:solidFill>
                <a:hlinkClick r:id="rId13"/>
              </a:rPr>
              <a:t>https://c1.staticflickr.com/1/83/243471664_bbf73bf4c6_z.jpg?zz=1</a:t>
            </a:r>
          </a:p>
          <a:p>
            <a:pPr lvl="0" rtl="0">
              <a:spcBef>
                <a:spcPts val="0"/>
              </a:spcBef>
              <a:spcAft>
                <a:spcPts val="0"/>
              </a:spcAft>
              <a:buClr>
                <a:schemeClr val="dk1"/>
              </a:buClr>
              <a:buSzPct val="110000"/>
              <a:buFont typeface="Arial"/>
              <a:buNone/>
            </a:pPr>
            <a:r>
              <a:rPr lang="en-GB" sz="1000" u="sng">
                <a:solidFill>
                  <a:srgbClr val="FFFFFF"/>
                </a:solidFill>
                <a:hlinkClick r:id="rId14"/>
              </a:rPr>
              <a:t>http://c.fastcompany.net/multisite_files/fastcompany/imagecache/1280/poster/2014/10/3037096-poster-p-1-9-different-definitions-on-the-meaning-of-work-life-balance.jpg</a:t>
            </a:r>
          </a:p>
          <a:p>
            <a:pPr lvl="0" rtl="0">
              <a:spcBef>
                <a:spcPts val="0"/>
              </a:spcBef>
              <a:spcAft>
                <a:spcPts val="0"/>
              </a:spcAft>
              <a:buClr>
                <a:schemeClr val="dk1"/>
              </a:buClr>
              <a:buSzPct val="110000"/>
              <a:buFont typeface="Arial"/>
              <a:buNone/>
            </a:pPr>
            <a:r>
              <a:rPr lang="en-GB" sz="1000" u="sng">
                <a:solidFill>
                  <a:srgbClr val="FFFFFF"/>
                </a:solidFill>
                <a:hlinkClick r:id="rId15"/>
              </a:rPr>
              <a:t>https://en.m.wikipedia.org/wiki/Methods_of_detecting_exoplanets</a:t>
            </a:r>
          </a:p>
          <a:p>
            <a:pPr lvl="0" rtl="0">
              <a:spcBef>
                <a:spcPts val="0"/>
              </a:spcBef>
              <a:spcAft>
                <a:spcPts val="0"/>
              </a:spcAft>
              <a:buClr>
                <a:schemeClr val="dk1"/>
              </a:buClr>
              <a:buSzPct val="110000"/>
              <a:buFont typeface="Arial"/>
              <a:buNone/>
            </a:pPr>
            <a:r>
              <a:rPr lang="en-GB" sz="1000" u="sng">
                <a:solidFill>
                  <a:srgbClr val="FFFFFF"/>
                </a:solidFill>
                <a:hlinkClick r:id="rId16"/>
              </a:rPr>
              <a:t>http://www.planetary.org/explore/space-topics/exoplanets/direct-imaging.html</a:t>
            </a:r>
          </a:p>
          <a:p>
            <a:pPr lvl="0" rtl="0">
              <a:spcBef>
                <a:spcPts val="0"/>
              </a:spcBef>
              <a:spcAft>
                <a:spcPts val="0"/>
              </a:spcAft>
              <a:buClr>
                <a:schemeClr val="dk1"/>
              </a:buClr>
              <a:buSzPct val="110000"/>
              <a:buFont typeface="Arial"/>
              <a:buNone/>
            </a:pPr>
            <a:r>
              <a:rPr lang="en-GB" sz="1000" u="sng">
                <a:solidFill>
                  <a:srgbClr val="FFFFFF"/>
                </a:solidFill>
                <a:hlinkClick r:id="rId17"/>
              </a:rPr>
              <a:t>http://www.planetary.org/explore/space-topics/exoplanets/radial-velocity.html</a:t>
            </a:r>
          </a:p>
          <a:p>
            <a:pPr lvl="0" rtl="0">
              <a:spcBef>
                <a:spcPts val="0"/>
              </a:spcBef>
              <a:spcAft>
                <a:spcPts val="0"/>
              </a:spcAft>
              <a:buClr>
                <a:schemeClr val="dk1"/>
              </a:buClr>
              <a:buSzPct val="110000"/>
              <a:buFont typeface="Arial"/>
              <a:buNone/>
            </a:pPr>
            <a:r>
              <a:rPr lang="en-GB" sz="1000" u="sng">
                <a:solidFill>
                  <a:srgbClr val="FFFFFF"/>
                </a:solidFill>
                <a:hlinkClick r:id="rId18"/>
              </a:rPr>
              <a:t>http://www.planetary.org/explore/space-topics/exoplanets/transit-photometry.html</a:t>
            </a:r>
          </a:p>
          <a:p>
            <a:pPr lvl="0" rtl="0">
              <a:spcBef>
                <a:spcPts val="0"/>
              </a:spcBef>
              <a:spcAft>
                <a:spcPts val="0"/>
              </a:spcAft>
              <a:buClr>
                <a:schemeClr val="dk1"/>
              </a:buClr>
              <a:buSzPct val="110000"/>
              <a:buFont typeface="Arial"/>
              <a:buNone/>
            </a:pPr>
            <a:r>
              <a:rPr lang="en-GB" sz="1000" u="sng">
                <a:solidFill>
                  <a:srgbClr val="FFFFFF"/>
                </a:solidFill>
                <a:hlinkClick r:id="rId19"/>
              </a:rPr>
              <a:t>http://www.planetary.org/explore/space-topics/exoplanets/microlensing.html</a:t>
            </a:r>
          </a:p>
          <a:p>
            <a:pPr lvl="0">
              <a:spcBef>
                <a:spcPts val="0"/>
              </a:spcBef>
              <a:spcAft>
                <a:spcPts val="0"/>
              </a:spcAft>
              <a:buClr>
                <a:schemeClr val="dk1"/>
              </a:buClr>
              <a:buSzPct val="110000"/>
              <a:buFont typeface="Arial"/>
              <a:buNone/>
            </a:pPr>
            <a:r>
              <a:rPr lang="en-GB" sz="1000" u="sng">
                <a:solidFill>
                  <a:srgbClr val="FFFFFF"/>
                </a:solidFill>
                <a:hlinkClick r:id="rId20"/>
              </a:rPr>
              <a:t>http://www.planetarybiology.com/calculating_habitable_zone.html</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255425" y="1644350"/>
            <a:ext cx="8520599" cy="841800"/>
          </a:xfrm>
          <a:prstGeom prst="rect">
            <a:avLst/>
          </a:prstGeom>
        </p:spPr>
        <p:txBody>
          <a:bodyPr lIns="91425" tIns="91425" rIns="91425" bIns="91425" anchor="ctr" anchorCtr="0">
            <a:noAutofit/>
          </a:bodyPr>
          <a:lstStyle/>
          <a:p>
            <a:pPr lvl="0" rtl="0">
              <a:spcBef>
                <a:spcPts val="0"/>
              </a:spcBef>
              <a:buNone/>
            </a:pPr>
            <a:r>
              <a:rPr lang="en-GB">
                <a:solidFill>
                  <a:srgbClr val="FFFFFF"/>
                </a:solidFill>
              </a:rPr>
              <a:t>What Is Life?</a:t>
            </a:r>
          </a:p>
        </p:txBody>
      </p:sp>
      <p:sp>
        <p:nvSpPr>
          <p:cNvPr id="75" name="Shape 75"/>
          <p:cNvSpPr txBox="1"/>
          <p:nvPr/>
        </p:nvSpPr>
        <p:spPr>
          <a:xfrm>
            <a:off x="979200" y="157525"/>
            <a:ext cx="2734799" cy="10580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Font typeface="Arial"/>
              <a:buNone/>
            </a:pPr>
            <a:endParaRPr sz="1200" i="1">
              <a:solidFill>
                <a:srgbClr val="D9D9D9"/>
              </a:solidFill>
            </a:endParaRPr>
          </a:p>
          <a:p>
            <a:pPr lvl="0" rtl="0">
              <a:lnSpc>
                <a:spcPct val="115000"/>
              </a:lnSpc>
              <a:spcBef>
                <a:spcPts val="0"/>
              </a:spcBef>
              <a:buClr>
                <a:schemeClr val="dk1"/>
              </a:buClr>
              <a:buSzPct val="91666"/>
              <a:buFont typeface="Arial"/>
              <a:buNone/>
            </a:pPr>
            <a:r>
              <a:rPr lang="en-GB" sz="1200" i="1">
                <a:solidFill>
                  <a:srgbClr val="CCCCCC"/>
                </a:solidFill>
              </a:rPr>
              <a:t>“Life is a dream for the wise, a game for the fool, a comedy for the rich, a tragedy for the poor.”</a:t>
            </a:r>
          </a:p>
          <a:p>
            <a:pPr lvl="0" rtl="0">
              <a:lnSpc>
                <a:spcPct val="115000"/>
              </a:lnSpc>
              <a:spcBef>
                <a:spcPts val="0"/>
              </a:spcBef>
              <a:buClr>
                <a:schemeClr val="dk1"/>
              </a:buClr>
              <a:buSzPct val="91666"/>
              <a:buFont typeface="Arial"/>
              <a:buNone/>
            </a:pPr>
            <a:r>
              <a:rPr lang="en-GB" sz="1200" i="1">
                <a:solidFill>
                  <a:srgbClr val="CCCCCC"/>
                </a:solidFill>
              </a:rPr>
              <a:t>-Shalom Aleichem </a:t>
            </a:r>
          </a:p>
          <a:p>
            <a:pPr lvl="0">
              <a:spcBef>
                <a:spcPts val="0"/>
              </a:spcBef>
              <a:buNone/>
            </a:pPr>
            <a:endParaRPr/>
          </a:p>
        </p:txBody>
      </p:sp>
      <p:sp>
        <p:nvSpPr>
          <p:cNvPr id="76" name="Shape 76"/>
          <p:cNvSpPr txBox="1"/>
          <p:nvPr/>
        </p:nvSpPr>
        <p:spPr>
          <a:xfrm>
            <a:off x="5785025" y="3770400"/>
            <a:ext cx="2532299" cy="9453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Font typeface="Arial"/>
              <a:buNone/>
            </a:pPr>
            <a:endParaRPr sz="1200" i="1">
              <a:solidFill>
                <a:srgbClr val="CCCCCC"/>
              </a:solidFill>
            </a:endParaRPr>
          </a:p>
          <a:p>
            <a:pPr lvl="0" rtl="0">
              <a:lnSpc>
                <a:spcPct val="115000"/>
              </a:lnSpc>
              <a:spcBef>
                <a:spcPts val="0"/>
              </a:spcBef>
              <a:buClr>
                <a:schemeClr val="dk1"/>
              </a:buClr>
              <a:buSzPct val="91666"/>
              <a:buFont typeface="Arial"/>
              <a:buNone/>
            </a:pPr>
            <a:r>
              <a:rPr lang="en-GB" sz="1200" i="1">
                <a:solidFill>
                  <a:srgbClr val="CCCCCC"/>
                </a:solidFill>
              </a:rPr>
              <a:t>“Life isn't about finding yourself. Life is about creating yourself.”</a:t>
            </a:r>
          </a:p>
          <a:p>
            <a:pPr lvl="0" rtl="0">
              <a:lnSpc>
                <a:spcPct val="115000"/>
              </a:lnSpc>
              <a:spcBef>
                <a:spcPts val="0"/>
              </a:spcBef>
              <a:buClr>
                <a:schemeClr val="dk1"/>
              </a:buClr>
              <a:buSzPct val="91666"/>
              <a:buFont typeface="Arial"/>
              <a:buNone/>
            </a:pPr>
            <a:r>
              <a:rPr lang="en-GB" sz="1200" i="1">
                <a:solidFill>
                  <a:srgbClr val="CCCCCC"/>
                </a:solidFill>
              </a:rPr>
              <a:t>-George Bernard Shaw </a:t>
            </a:r>
          </a:p>
          <a:p>
            <a:pPr lvl="0">
              <a:spcBef>
                <a:spcPts val="0"/>
              </a:spcBef>
              <a:buNone/>
            </a:pPr>
            <a:endParaRPr/>
          </a:p>
        </p:txBody>
      </p:sp>
      <p:sp>
        <p:nvSpPr>
          <p:cNvPr id="77" name="Shape 77"/>
          <p:cNvSpPr txBox="1"/>
          <p:nvPr/>
        </p:nvSpPr>
        <p:spPr>
          <a:xfrm>
            <a:off x="1516350" y="2307250"/>
            <a:ext cx="6111300" cy="1328099"/>
          </a:xfrm>
          <a:prstGeom prst="rect">
            <a:avLst/>
          </a:prstGeom>
          <a:noFill/>
          <a:ln>
            <a:noFill/>
          </a:ln>
        </p:spPr>
        <p:txBody>
          <a:bodyPr lIns="91425" tIns="91425" rIns="91425" bIns="91425" anchor="t" anchorCtr="0">
            <a:noAutofit/>
          </a:bodyPr>
          <a:lstStyle/>
          <a:p>
            <a:pPr marL="457200" lvl="0" indent="-311150" rtl="0">
              <a:lnSpc>
                <a:spcPct val="115000"/>
              </a:lnSpc>
              <a:spcBef>
                <a:spcPts val="0"/>
              </a:spcBef>
              <a:buClr>
                <a:srgbClr val="FFFFFF"/>
              </a:buClr>
              <a:buSzPct val="100000"/>
              <a:buAutoNum type="arabicPeriod"/>
            </a:pPr>
            <a:r>
              <a:rPr lang="en-GB" sz="1300">
                <a:solidFill>
                  <a:srgbClr val="FFFFFF"/>
                </a:solidFill>
              </a:rPr>
              <a:t>The condition that distinguishes animals and plants from inorganic matter, including the capacity for growth, reproduction, functional activity, and continual change preceding death.</a:t>
            </a:r>
          </a:p>
          <a:p>
            <a:pPr marL="457200" lvl="0" indent="-311150" rtl="0">
              <a:lnSpc>
                <a:spcPct val="115000"/>
              </a:lnSpc>
              <a:spcBef>
                <a:spcPts val="0"/>
              </a:spcBef>
              <a:buClr>
                <a:srgbClr val="FFFFFF"/>
              </a:buClr>
              <a:buSzPct val="100000"/>
              <a:buAutoNum type="arabicPeriod"/>
            </a:pPr>
            <a:r>
              <a:rPr lang="en-GB" sz="1300">
                <a:solidFill>
                  <a:srgbClr val="FFFFFF"/>
                </a:solidFill>
              </a:rPr>
              <a:t>The existence of an individual human being or animal.</a:t>
            </a:r>
          </a:p>
          <a:p>
            <a:pPr marL="457200" lvl="0" indent="-311150" rtl="0">
              <a:lnSpc>
                <a:spcPct val="115000"/>
              </a:lnSpc>
              <a:spcBef>
                <a:spcPts val="0"/>
              </a:spcBef>
              <a:buClr>
                <a:srgbClr val="FFFFFF"/>
              </a:buClr>
              <a:buSzPct val="100000"/>
              <a:buAutoNum type="arabicPeriod"/>
            </a:pPr>
            <a:r>
              <a:rPr lang="en-GB" sz="1300">
                <a:solidFill>
                  <a:srgbClr val="FFFFFF"/>
                </a:solidFill>
              </a:rPr>
              <a:t>The period between the birth and death of a living thing.</a:t>
            </a:r>
          </a:p>
          <a:p>
            <a:pPr marL="457200" lvl="0" indent="-311150" rtl="0">
              <a:lnSpc>
                <a:spcPct val="115000"/>
              </a:lnSpc>
              <a:spcBef>
                <a:spcPts val="0"/>
              </a:spcBef>
              <a:buClr>
                <a:srgbClr val="FFFFFF"/>
              </a:buClr>
              <a:buSzPct val="100000"/>
              <a:buAutoNum type="arabicPeriod"/>
            </a:pPr>
            <a:r>
              <a:rPr lang="en-GB" sz="1300">
                <a:solidFill>
                  <a:srgbClr val="FFFFFF"/>
                </a:solidFill>
              </a:rPr>
              <a:t>Vitality, vigour, or energy.</a:t>
            </a:r>
          </a:p>
          <a:p>
            <a:pPr lvl="0">
              <a:spcBef>
                <a:spcPts val="0"/>
              </a:spcBef>
              <a:buNone/>
            </a:pPr>
            <a:endParaRPr>
              <a:solidFill>
                <a:srgbClr val="FFFFFF"/>
              </a:solidFil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What is Needed?</a:t>
            </a:r>
          </a:p>
        </p:txBody>
      </p:sp>
      <p:sp>
        <p:nvSpPr>
          <p:cNvPr id="83" name="Shape 83"/>
          <p:cNvSpPr txBox="1"/>
          <p:nvPr/>
        </p:nvSpPr>
        <p:spPr>
          <a:xfrm>
            <a:off x="311700" y="1204275"/>
            <a:ext cx="4347900" cy="1823400"/>
          </a:xfrm>
          <a:prstGeom prst="rect">
            <a:avLst/>
          </a:prstGeom>
          <a:noFill/>
          <a:ln>
            <a:noFill/>
          </a:ln>
        </p:spPr>
        <p:txBody>
          <a:bodyPr lIns="91425" tIns="91425" rIns="91425" bIns="91425" anchor="t" anchorCtr="0">
            <a:noAutofit/>
          </a:bodyPr>
          <a:lstStyle/>
          <a:p>
            <a:pPr lvl="0" rtl="0">
              <a:spcBef>
                <a:spcPts val="0"/>
              </a:spcBef>
              <a:buNone/>
            </a:pPr>
            <a:r>
              <a:rPr lang="en-GB" b="1" u="sng">
                <a:solidFill>
                  <a:srgbClr val="FFFFFF"/>
                </a:solidFill>
              </a:rPr>
              <a:t>Atmosphere</a:t>
            </a:r>
          </a:p>
          <a:p>
            <a:pPr lvl="0" rtl="0">
              <a:spcBef>
                <a:spcPts val="0"/>
              </a:spcBef>
              <a:buNone/>
            </a:pPr>
            <a:r>
              <a:rPr lang="en-GB" sz="1200">
                <a:solidFill>
                  <a:srgbClr val="FFFFFF"/>
                </a:solidFill>
              </a:rPr>
              <a:t>The atmosphere must contain the right amounts of gases, such as oxygen. to sustain life. </a:t>
            </a:r>
          </a:p>
          <a:p>
            <a:pPr lvl="0">
              <a:spcBef>
                <a:spcPts val="0"/>
              </a:spcBef>
              <a:buNone/>
            </a:pPr>
            <a:r>
              <a:rPr lang="en-GB" sz="1200">
                <a:solidFill>
                  <a:srgbClr val="FFFFFF"/>
                </a:solidFill>
              </a:rPr>
              <a:t>It also has to be thick enough to stop rays of radiation (from the Sun) entering the atmosphere, such as what has happened to Mars.</a:t>
            </a:r>
          </a:p>
        </p:txBody>
      </p:sp>
      <p:sp>
        <p:nvSpPr>
          <p:cNvPr id="84" name="Shape 84"/>
          <p:cNvSpPr txBox="1"/>
          <p:nvPr/>
        </p:nvSpPr>
        <p:spPr>
          <a:xfrm>
            <a:off x="4659500" y="1204275"/>
            <a:ext cx="4254600" cy="1823400"/>
          </a:xfrm>
          <a:prstGeom prst="rect">
            <a:avLst/>
          </a:prstGeom>
          <a:noFill/>
          <a:ln>
            <a:noFill/>
          </a:ln>
        </p:spPr>
        <p:txBody>
          <a:bodyPr lIns="91425" tIns="91425" rIns="91425" bIns="91425" anchor="t" anchorCtr="0">
            <a:noAutofit/>
          </a:bodyPr>
          <a:lstStyle/>
          <a:p>
            <a:pPr lvl="0" rtl="0">
              <a:spcBef>
                <a:spcPts val="0"/>
              </a:spcBef>
              <a:buNone/>
            </a:pPr>
            <a:r>
              <a:rPr lang="en-GB" b="1" u="sng">
                <a:solidFill>
                  <a:srgbClr val="FFFFFF"/>
                </a:solidFill>
              </a:rPr>
              <a:t>Climate</a:t>
            </a:r>
          </a:p>
          <a:p>
            <a:pPr lvl="0" rtl="0">
              <a:spcBef>
                <a:spcPts val="0"/>
              </a:spcBef>
              <a:buNone/>
            </a:pPr>
            <a:r>
              <a:rPr lang="en-GB" sz="1200">
                <a:solidFill>
                  <a:srgbClr val="FFFFFF"/>
                </a:solidFill>
              </a:rPr>
              <a:t>Earth has a suitable climate to sustain life on its surface, this is helped by the moderate amount of carbon dioxide in its atmosphere.</a:t>
            </a:r>
          </a:p>
          <a:p>
            <a:pPr lvl="0">
              <a:spcBef>
                <a:spcPts val="0"/>
              </a:spcBef>
              <a:buNone/>
            </a:pPr>
            <a:r>
              <a:rPr lang="en-GB" sz="1200">
                <a:solidFill>
                  <a:srgbClr val="FFFFFF"/>
                </a:solidFill>
              </a:rPr>
              <a:t>It does not go from extreme to extreme, such as Mercury does.</a:t>
            </a:r>
          </a:p>
        </p:txBody>
      </p:sp>
      <p:sp>
        <p:nvSpPr>
          <p:cNvPr id="85" name="Shape 85"/>
          <p:cNvSpPr txBox="1"/>
          <p:nvPr/>
        </p:nvSpPr>
        <p:spPr>
          <a:xfrm>
            <a:off x="311600" y="3027675"/>
            <a:ext cx="4347900" cy="1823400"/>
          </a:xfrm>
          <a:prstGeom prst="rect">
            <a:avLst/>
          </a:prstGeom>
          <a:noFill/>
          <a:ln>
            <a:noFill/>
          </a:ln>
        </p:spPr>
        <p:txBody>
          <a:bodyPr lIns="91425" tIns="91425" rIns="91425" bIns="91425" anchor="t" anchorCtr="0">
            <a:noAutofit/>
          </a:bodyPr>
          <a:lstStyle/>
          <a:p>
            <a:pPr lvl="0" rtl="0">
              <a:spcBef>
                <a:spcPts val="0"/>
              </a:spcBef>
              <a:buNone/>
            </a:pPr>
            <a:r>
              <a:rPr lang="en-GB" b="1" u="sng">
                <a:solidFill>
                  <a:srgbClr val="FFFFFF"/>
                </a:solidFill>
              </a:rPr>
              <a:t>Water</a:t>
            </a:r>
          </a:p>
          <a:p>
            <a:pPr lvl="0" rtl="0">
              <a:spcBef>
                <a:spcPts val="0"/>
              </a:spcBef>
              <a:buNone/>
            </a:pPr>
            <a:r>
              <a:rPr lang="en-GB" sz="1200">
                <a:solidFill>
                  <a:srgbClr val="FFFFFF"/>
                </a:solidFill>
              </a:rPr>
              <a:t>This is believed to be the most important chemical that is necessary for life.</a:t>
            </a:r>
          </a:p>
          <a:p>
            <a:pPr lvl="0" rtl="0">
              <a:spcBef>
                <a:spcPts val="0"/>
              </a:spcBef>
              <a:buNone/>
            </a:pPr>
            <a:r>
              <a:rPr lang="en-GB" sz="1200">
                <a:solidFill>
                  <a:srgbClr val="FFFFFF"/>
                </a:solidFill>
              </a:rPr>
              <a:t>Many other liquids contain poisonous components or are acidic/alkaline.</a:t>
            </a:r>
          </a:p>
          <a:p>
            <a:pPr lvl="0" rtl="0">
              <a:spcBef>
                <a:spcPts val="0"/>
              </a:spcBef>
              <a:buNone/>
            </a:pPr>
            <a:r>
              <a:rPr lang="en-GB" sz="1200">
                <a:solidFill>
                  <a:srgbClr val="FFFFFF"/>
                </a:solidFill>
              </a:rPr>
              <a:t>Water can be found everywhere and in every state on Earth.</a:t>
            </a:r>
          </a:p>
          <a:p>
            <a:pPr lvl="0" rtl="0">
              <a:spcBef>
                <a:spcPts val="0"/>
              </a:spcBef>
              <a:buNone/>
            </a:pPr>
            <a:endParaRPr sz="1200">
              <a:solidFill>
                <a:srgbClr val="FFFFFF"/>
              </a:solidFill>
            </a:endParaRPr>
          </a:p>
          <a:p>
            <a:pPr lvl="0" rtl="0">
              <a:spcBef>
                <a:spcPts val="0"/>
              </a:spcBef>
              <a:buNone/>
            </a:pPr>
            <a:endParaRPr sz="1200">
              <a:solidFill>
                <a:srgbClr val="FFFFFF"/>
              </a:solidFill>
            </a:endParaRPr>
          </a:p>
          <a:p>
            <a:pPr lvl="0">
              <a:spcBef>
                <a:spcPts val="0"/>
              </a:spcBef>
              <a:buNone/>
            </a:pPr>
            <a:endParaRPr sz="1200"/>
          </a:p>
        </p:txBody>
      </p:sp>
      <p:sp>
        <p:nvSpPr>
          <p:cNvPr id="86" name="Shape 86"/>
          <p:cNvSpPr txBox="1"/>
          <p:nvPr/>
        </p:nvSpPr>
        <p:spPr>
          <a:xfrm>
            <a:off x="4670800" y="3038825"/>
            <a:ext cx="4243199" cy="1834500"/>
          </a:xfrm>
          <a:prstGeom prst="rect">
            <a:avLst/>
          </a:prstGeom>
          <a:noFill/>
          <a:ln>
            <a:noFill/>
          </a:ln>
        </p:spPr>
        <p:txBody>
          <a:bodyPr lIns="91425" tIns="91425" rIns="91425" bIns="91425" anchor="t" anchorCtr="0">
            <a:noAutofit/>
          </a:bodyPr>
          <a:lstStyle/>
          <a:p>
            <a:pPr lvl="0" rtl="0">
              <a:spcBef>
                <a:spcPts val="0"/>
              </a:spcBef>
              <a:buNone/>
            </a:pPr>
            <a:r>
              <a:rPr lang="en-GB" b="1" u="sng">
                <a:solidFill>
                  <a:srgbClr val="FFFFFF"/>
                </a:solidFill>
              </a:rPr>
              <a:t>Light</a:t>
            </a:r>
          </a:p>
          <a:p>
            <a:pPr lvl="0" rtl="0">
              <a:spcBef>
                <a:spcPts val="0"/>
              </a:spcBef>
              <a:buNone/>
            </a:pPr>
            <a:r>
              <a:rPr lang="en-GB" sz="1200">
                <a:solidFill>
                  <a:srgbClr val="FFFFFF"/>
                </a:solidFill>
              </a:rPr>
              <a:t>All planets receive light from the Sun, no other planet uses it as well as Earth however.</a:t>
            </a:r>
          </a:p>
          <a:p>
            <a:pPr lvl="0" rtl="0">
              <a:spcBef>
                <a:spcPts val="0"/>
              </a:spcBef>
              <a:buNone/>
            </a:pPr>
            <a:r>
              <a:rPr lang="en-GB" sz="1200">
                <a:solidFill>
                  <a:srgbClr val="FFFFFF"/>
                </a:solidFill>
              </a:rPr>
              <a:t>Plants need the light to grow, and they produce and put oxygen into the atmosphere.</a:t>
            </a:r>
          </a:p>
          <a:p>
            <a:pPr lvl="0" rtl="0">
              <a:spcBef>
                <a:spcPts val="0"/>
              </a:spcBef>
              <a:buNone/>
            </a:pPr>
            <a:r>
              <a:rPr lang="en-GB" sz="1200">
                <a:solidFill>
                  <a:srgbClr val="FFFFFF"/>
                </a:solidFill>
              </a:rPr>
              <a:t>It is believed if we could get plants to grow on planets such as Mars, this would increase the habitability of planets like this.</a:t>
            </a:r>
          </a:p>
          <a:p>
            <a:pPr lvl="0">
              <a:spcBef>
                <a:spcPts val="0"/>
              </a:spcBef>
              <a:buNone/>
            </a:pPr>
            <a:endParaRPr sz="1200">
              <a:solidFill>
                <a:srgbClr val="FFFFFF"/>
              </a:solidFill>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455725"/>
            <a:ext cx="8520599" cy="572699"/>
          </a:xfrm>
          <a:prstGeom prst="rect">
            <a:avLst/>
          </a:prstGeom>
        </p:spPr>
        <p:txBody>
          <a:bodyPr lIns="91425" tIns="91425" rIns="91425" bIns="91425" anchor="t" anchorCtr="0">
            <a:noAutofit/>
          </a:bodyPr>
          <a:lstStyle/>
          <a:p>
            <a:pPr lvl="0">
              <a:lnSpc>
                <a:spcPct val="115000"/>
              </a:lnSpc>
              <a:spcBef>
                <a:spcPts val="0"/>
              </a:spcBef>
              <a:spcAft>
                <a:spcPts val="1600"/>
              </a:spcAft>
              <a:buClr>
                <a:schemeClr val="dk1"/>
              </a:buClr>
              <a:buSzPct val="39285"/>
              <a:buFont typeface="Arial"/>
              <a:buNone/>
            </a:pPr>
            <a:r>
              <a:rPr lang="en-GB">
                <a:solidFill>
                  <a:schemeClr val="lt1"/>
                </a:solidFill>
              </a:rPr>
              <a:t>Some Source of Energy</a:t>
            </a:r>
          </a:p>
        </p:txBody>
      </p:sp>
      <p:sp>
        <p:nvSpPr>
          <p:cNvPr id="92" name="Shape 92"/>
          <p:cNvSpPr txBox="1">
            <a:spLocks noGrp="1"/>
          </p:cNvSpPr>
          <p:nvPr>
            <p:ph type="body" idx="1"/>
          </p:nvPr>
        </p:nvSpPr>
        <p:spPr>
          <a:xfrm>
            <a:off x="311700" y="1192900"/>
            <a:ext cx="8520599" cy="3416400"/>
          </a:xfrm>
          <a:prstGeom prst="rect">
            <a:avLst/>
          </a:prstGeom>
        </p:spPr>
        <p:txBody>
          <a:bodyPr lIns="91425" tIns="91425" rIns="91425" bIns="91425" anchor="t" anchorCtr="0">
            <a:noAutofit/>
          </a:bodyPr>
          <a:lstStyle/>
          <a:p>
            <a:pPr lvl="0" rtl="0">
              <a:spcBef>
                <a:spcPts val="0"/>
              </a:spcBef>
              <a:buNone/>
            </a:pPr>
            <a:r>
              <a:rPr lang="en-GB">
                <a:solidFill>
                  <a:srgbClr val="FFFFFF"/>
                </a:solidFill>
              </a:rPr>
              <a:t>The Sun is our source of energy as all life on earth is dependant on it but in other areas it could be from a different source and so it is hard to predict where they would be because if the energy comes mainly from the core then it would be outside the h</a:t>
            </a:r>
          </a:p>
          <a:p>
            <a:pPr lvl="0">
              <a:spcBef>
                <a:spcPts val="0"/>
              </a:spcBef>
              <a:buNone/>
            </a:pPr>
            <a:r>
              <a:rPr lang="en-GB">
                <a:solidFill>
                  <a:srgbClr val="FFFFFF"/>
                </a:solidFill>
              </a:rPr>
              <a:t>abitable zone</a:t>
            </a:r>
          </a:p>
        </p:txBody>
      </p:sp>
      <p:sp>
        <p:nvSpPr>
          <p:cNvPr id="93" name="Shape 93"/>
          <p:cNvSpPr txBox="1"/>
          <p:nvPr/>
        </p:nvSpPr>
        <p:spPr>
          <a:xfrm>
            <a:off x="5838575" y="2972750"/>
            <a:ext cx="2855399" cy="1133399"/>
          </a:xfrm>
          <a:prstGeom prst="rect">
            <a:avLst/>
          </a:prstGeom>
          <a:noFill/>
          <a:ln>
            <a:noFill/>
          </a:ln>
        </p:spPr>
        <p:txBody>
          <a:bodyPr lIns="91425" tIns="91425" rIns="91425" bIns="91425" anchor="t" anchorCtr="0">
            <a:noAutofit/>
          </a:bodyPr>
          <a:lstStyle/>
          <a:p>
            <a:pPr marR="101600" lvl="0" algn="ctr" rtl="0">
              <a:lnSpc>
                <a:spcPct val="137500"/>
              </a:lnSpc>
              <a:spcBef>
                <a:spcPts val="0"/>
              </a:spcBef>
              <a:buClr>
                <a:schemeClr val="dk1"/>
              </a:buClr>
              <a:buSzPct val="91666"/>
              <a:buFont typeface="Arial"/>
              <a:buNone/>
            </a:pPr>
            <a:r>
              <a:rPr lang="en-GB" sz="1200" i="1">
                <a:solidFill>
                  <a:srgbClr val="FFFFFF"/>
                </a:solidFill>
              </a:rPr>
              <a:t>The most important thing is to enjoy your life - to be happy - it's all that matters.</a:t>
            </a:r>
          </a:p>
          <a:p>
            <a:pPr marR="101600" lvl="0" algn="ctr" rtl="0">
              <a:lnSpc>
                <a:spcPct val="137500"/>
              </a:lnSpc>
              <a:spcBef>
                <a:spcPts val="0"/>
              </a:spcBef>
              <a:buClr>
                <a:schemeClr val="dk1"/>
              </a:buClr>
              <a:buSzPct val="91666"/>
              <a:buFont typeface="Arial"/>
              <a:buNone/>
            </a:pPr>
            <a:r>
              <a:rPr lang="en-GB" sz="1200" b="1" i="1">
                <a:solidFill>
                  <a:srgbClr val="FFFFFF"/>
                </a:solidFill>
              </a:rPr>
              <a:t>Audrey Hepburn</a:t>
            </a:r>
          </a:p>
          <a:p>
            <a:pPr lvl="0" rtl="0">
              <a:lnSpc>
                <a:spcPct val="142857"/>
              </a:lnSpc>
              <a:spcBef>
                <a:spcPts val="0"/>
              </a:spcBef>
              <a:buClr>
                <a:schemeClr val="dk1"/>
              </a:buClr>
              <a:buFont typeface="Arial"/>
              <a:buNone/>
            </a:pPr>
            <a:endParaRPr sz="1200" b="1" i="1">
              <a:solidFill>
                <a:srgbClr val="FFFFFF"/>
              </a:solidFill>
              <a:highlight>
                <a:srgbClr val="2A2A2A"/>
              </a:highlight>
              <a:latin typeface="Times New Roman"/>
              <a:ea typeface="Times New Roman"/>
              <a:cs typeface="Times New Roman"/>
              <a:sym typeface="Times New Roman"/>
              <a:hlinkClick r:id="rId3"/>
            </a:endParaRPr>
          </a:p>
          <a:p>
            <a:pPr lvl="0">
              <a:spcBef>
                <a:spcPts val="0"/>
              </a:spcBef>
              <a:buNone/>
            </a:pPr>
            <a:r>
              <a:rPr lang="en-GB" sz="1050">
                <a:solidFill>
                  <a:schemeClr val="dk1"/>
                </a:solidFill>
              </a:rPr>
              <a:t>Read more at http://www.brainyquote.com/quotes/topics/topic_life.html#bOe8J5R8gGydfBy6.99</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lnSpc>
                <a:spcPct val="115000"/>
              </a:lnSpc>
              <a:spcBef>
                <a:spcPts val="0"/>
              </a:spcBef>
              <a:spcAft>
                <a:spcPts val="1600"/>
              </a:spcAft>
              <a:buClr>
                <a:schemeClr val="dk1"/>
              </a:buClr>
              <a:buSzPct val="39285"/>
              <a:buFont typeface="Arial"/>
              <a:buNone/>
            </a:pPr>
            <a:r>
              <a:rPr lang="en-GB">
                <a:solidFill>
                  <a:srgbClr val="FFFFFF"/>
                </a:solidFill>
              </a:rPr>
              <a:t>An atmosphere</a:t>
            </a:r>
          </a:p>
        </p:txBody>
      </p:sp>
      <p:sp>
        <p:nvSpPr>
          <p:cNvPr id="99" name="Shape 99"/>
          <p:cNvSpPr txBox="1">
            <a:spLocks noGrp="1"/>
          </p:cNvSpPr>
          <p:nvPr>
            <p:ph type="body" idx="1"/>
          </p:nvPr>
        </p:nvSpPr>
        <p:spPr>
          <a:xfrm>
            <a:off x="311700" y="1245900"/>
            <a:ext cx="8520599" cy="3416400"/>
          </a:xfrm>
          <a:prstGeom prst="rect">
            <a:avLst/>
          </a:prstGeom>
        </p:spPr>
        <p:txBody>
          <a:bodyPr lIns="91425" tIns="91425" rIns="91425" bIns="91425" anchor="t" anchorCtr="0">
            <a:noAutofit/>
          </a:bodyPr>
          <a:lstStyle/>
          <a:p>
            <a:pPr lvl="0" rtl="0">
              <a:spcBef>
                <a:spcPts val="0"/>
              </a:spcBef>
              <a:buNone/>
            </a:pPr>
            <a:r>
              <a:rPr lang="en-GB">
                <a:solidFill>
                  <a:srgbClr val="FFFFFF"/>
                </a:solidFill>
              </a:rPr>
              <a:t>For humans it must contain a good amount of oxygen but for plants CO2 is important, and for this reason most low mass planets are likely to be inhabitable as they suffer from issues with atmosphere retention but even if it is a high mass planet it could struggle to retain atmosphere due to high temperatures.</a:t>
            </a:r>
          </a:p>
          <a:p>
            <a:pPr lvl="0" rtl="0">
              <a:spcBef>
                <a:spcPts val="0"/>
              </a:spcBef>
              <a:buNone/>
            </a:pPr>
            <a:endParaRPr>
              <a:solidFill>
                <a:srgbClr val="FFFFFF"/>
              </a:solidFill>
            </a:endParaRPr>
          </a:p>
          <a:p>
            <a:pPr lvl="0" rtl="0">
              <a:spcBef>
                <a:spcPts val="0"/>
              </a:spcBef>
              <a:buNone/>
            </a:pPr>
            <a:endParaRPr>
              <a:solidFill>
                <a:srgbClr val="FFFFFF"/>
              </a:solidFill>
            </a:endParaRPr>
          </a:p>
          <a:p>
            <a:pPr lvl="0" rtl="0">
              <a:spcBef>
                <a:spcPts val="0"/>
              </a:spcBef>
              <a:buNone/>
            </a:pPr>
            <a:endParaRPr>
              <a:solidFill>
                <a:srgbClr val="FFFFFF"/>
              </a:solidFill>
            </a:endParaRPr>
          </a:p>
          <a:p>
            <a:pPr lvl="0" rtl="0">
              <a:spcBef>
                <a:spcPts val="0"/>
              </a:spcBef>
              <a:buNone/>
            </a:pPr>
            <a:endParaRPr>
              <a:solidFill>
                <a:srgbClr val="FFFFFF"/>
              </a:solidFill>
            </a:endParaRPr>
          </a:p>
          <a:p>
            <a:pPr lvl="0" rtl="0">
              <a:spcBef>
                <a:spcPts val="0"/>
              </a:spcBef>
              <a:buNone/>
            </a:pPr>
            <a:endParaRPr>
              <a:solidFill>
                <a:srgbClr val="FFFFFF"/>
              </a:solidFill>
            </a:endParaRPr>
          </a:p>
          <a:p>
            <a:pPr lvl="0">
              <a:spcBef>
                <a:spcPts val="0"/>
              </a:spcBef>
              <a:buNone/>
            </a:pPr>
            <a:endParaRPr>
              <a:solidFill>
                <a:srgbClr val="FFFFFF"/>
              </a:solidFill>
            </a:endParaRPr>
          </a:p>
        </p:txBody>
      </p:sp>
      <p:sp>
        <p:nvSpPr>
          <p:cNvPr id="100" name="Shape 100"/>
          <p:cNvSpPr txBox="1"/>
          <p:nvPr/>
        </p:nvSpPr>
        <p:spPr>
          <a:xfrm>
            <a:off x="875675" y="2956975"/>
            <a:ext cx="2481000" cy="1368600"/>
          </a:xfrm>
          <a:prstGeom prst="rect">
            <a:avLst/>
          </a:prstGeom>
          <a:noFill/>
          <a:ln>
            <a:noFill/>
          </a:ln>
        </p:spPr>
        <p:txBody>
          <a:bodyPr lIns="91425" tIns="91425" rIns="91425" bIns="91425" anchor="t" anchorCtr="0">
            <a:noAutofit/>
          </a:bodyPr>
          <a:lstStyle/>
          <a:p>
            <a:pPr marR="101600" lvl="0" algn="ctr" rtl="0">
              <a:lnSpc>
                <a:spcPct val="137500"/>
              </a:lnSpc>
              <a:spcBef>
                <a:spcPts val="0"/>
              </a:spcBef>
              <a:buClr>
                <a:schemeClr val="dk1"/>
              </a:buClr>
              <a:buSzPct val="91666"/>
              <a:buFont typeface="Arial"/>
              <a:buNone/>
            </a:pPr>
            <a:r>
              <a:rPr lang="en-GB" sz="1200" i="1">
                <a:solidFill>
                  <a:srgbClr val="FFFFFF"/>
                </a:solidFill>
              </a:rPr>
              <a:t>Life's most persistent and urgent question is, 'What are you doing for others?'</a:t>
            </a:r>
          </a:p>
          <a:p>
            <a:pPr marR="101600" lvl="0" algn="ctr" rtl="0">
              <a:lnSpc>
                <a:spcPct val="137500"/>
              </a:lnSpc>
              <a:spcBef>
                <a:spcPts val="0"/>
              </a:spcBef>
              <a:buClr>
                <a:schemeClr val="dk1"/>
              </a:buClr>
              <a:buSzPct val="91666"/>
              <a:buFont typeface="Arial"/>
              <a:buNone/>
            </a:pPr>
            <a:r>
              <a:rPr lang="en-GB" sz="1200" b="1" i="1">
                <a:solidFill>
                  <a:srgbClr val="FFFFFF"/>
                </a:solidFill>
              </a:rPr>
              <a:t>Martin Luther King, Jr.</a:t>
            </a:r>
          </a:p>
          <a:p>
            <a:pPr lvl="0" rtl="0">
              <a:lnSpc>
                <a:spcPct val="142857"/>
              </a:lnSpc>
              <a:spcBef>
                <a:spcPts val="0"/>
              </a:spcBef>
              <a:buClr>
                <a:schemeClr val="dk1"/>
              </a:buClr>
              <a:buFont typeface="Arial"/>
              <a:buNone/>
            </a:pPr>
            <a:endParaRPr sz="1200" b="1" i="1">
              <a:solidFill>
                <a:srgbClr val="FFFFFF"/>
              </a:solidFill>
            </a:endParaRPr>
          </a:p>
          <a:p>
            <a:pPr lvl="0">
              <a:spcBef>
                <a:spcPts val="0"/>
              </a:spcBef>
              <a:buNone/>
            </a:pPr>
            <a:r>
              <a:rPr lang="en-GB" sz="1050">
                <a:solidFill>
                  <a:schemeClr val="dk1"/>
                </a:solidFill>
              </a:rPr>
              <a:t>Read more at http://www.brainyquote.com/quotes/topics/topic_life.html#bOe8J5R8gGydfBy6.99</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Basic elements</a:t>
            </a:r>
          </a:p>
        </p:txBody>
      </p:sp>
      <p:sp>
        <p:nvSpPr>
          <p:cNvPr id="106" name="Shape 106"/>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a:spcBef>
                <a:spcPts val="0"/>
              </a:spcBef>
              <a:buNone/>
            </a:pPr>
            <a:r>
              <a:rPr lang="en-GB">
                <a:solidFill>
                  <a:srgbClr val="FFFFFF"/>
                </a:solidFill>
              </a:rPr>
              <a:t>The required elements for life are Carbon, Hydrogen, Nitrogen, and Oxygen, and 96% of the earth's biomass is made up of these four elements, but this quantity is not necessary, since as long as they make up the majority of the biomass then it is possible for humans to live there.</a:t>
            </a:r>
          </a:p>
        </p:txBody>
      </p:sp>
      <p:sp>
        <p:nvSpPr>
          <p:cNvPr id="107" name="Shape 107"/>
          <p:cNvSpPr txBox="1"/>
          <p:nvPr/>
        </p:nvSpPr>
        <p:spPr>
          <a:xfrm>
            <a:off x="4351500" y="3168775"/>
            <a:ext cx="4480800" cy="1400099"/>
          </a:xfrm>
          <a:prstGeom prst="rect">
            <a:avLst/>
          </a:prstGeom>
          <a:noFill/>
          <a:ln>
            <a:noFill/>
          </a:ln>
        </p:spPr>
        <p:txBody>
          <a:bodyPr lIns="91425" tIns="91425" rIns="91425" bIns="91425" anchor="t" anchorCtr="0">
            <a:noAutofit/>
          </a:bodyPr>
          <a:lstStyle/>
          <a:p>
            <a:pPr lvl="0" algn="ctr" rtl="0">
              <a:lnSpc>
                <a:spcPct val="142857"/>
              </a:lnSpc>
              <a:spcBef>
                <a:spcPts val="0"/>
              </a:spcBef>
              <a:buNone/>
            </a:pPr>
            <a:r>
              <a:rPr lang="en-GB" sz="1200">
                <a:solidFill>
                  <a:srgbClr val="FFFFFF"/>
                </a:solidFill>
              </a:rPr>
              <a:t>Life is a dream for the wise,</a:t>
            </a:r>
          </a:p>
          <a:p>
            <a:pPr lvl="0" algn="ctr" rtl="0">
              <a:lnSpc>
                <a:spcPct val="142857"/>
              </a:lnSpc>
              <a:spcBef>
                <a:spcPts val="0"/>
              </a:spcBef>
              <a:buNone/>
            </a:pPr>
            <a:r>
              <a:rPr lang="en-GB" sz="1200">
                <a:solidFill>
                  <a:srgbClr val="FFFFFF"/>
                </a:solidFill>
              </a:rPr>
              <a:t> a game for the fool,</a:t>
            </a:r>
          </a:p>
          <a:p>
            <a:pPr lvl="0" algn="ctr" rtl="0">
              <a:lnSpc>
                <a:spcPct val="142857"/>
              </a:lnSpc>
              <a:spcBef>
                <a:spcPts val="0"/>
              </a:spcBef>
              <a:buNone/>
            </a:pPr>
            <a:r>
              <a:rPr lang="en-GB" sz="1200">
                <a:solidFill>
                  <a:srgbClr val="FFFFFF"/>
                </a:solidFill>
              </a:rPr>
              <a:t> a comedy for the rich, </a:t>
            </a:r>
          </a:p>
          <a:p>
            <a:pPr lvl="0" algn="ctr" rtl="0">
              <a:lnSpc>
                <a:spcPct val="142857"/>
              </a:lnSpc>
              <a:spcBef>
                <a:spcPts val="0"/>
              </a:spcBef>
              <a:buClr>
                <a:schemeClr val="dk1"/>
              </a:buClr>
              <a:buSzPct val="91666"/>
              <a:buFont typeface="Arial"/>
              <a:buNone/>
            </a:pPr>
            <a:r>
              <a:rPr lang="en-GB" sz="1200">
                <a:solidFill>
                  <a:srgbClr val="FFFFFF"/>
                </a:solidFill>
              </a:rPr>
              <a:t>a tragedy for the poor.</a:t>
            </a:r>
          </a:p>
          <a:p>
            <a:pPr lvl="0" algn="ctr" rtl="0">
              <a:lnSpc>
                <a:spcPct val="142857"/>
              </a:lnSpc>
              <a:spcBef>
                <a:spcPts val="0"/>
              </a:spcBef>
              <a:buClr>
                <a:schemeClr val="dk1"/>
              </a:buClr>
              <a:buSzPct val="91666"/>
              <a:buFont typeface="Arial"/>
              <a:buNone/>
            </a:pPr>
            <a:r>
              <a:rPr lang="en-GB" sz="1200" b="1" i="1">
                <a:solidFill>
                  <a:srgbClr val="FFFFFF"/>
                </a:solidFill>
              </a:rPr>
              <a:t>Sholom Aleichem</a:t>
            </a:r>
          </a:p>
          <a:p>
            <a:pPr lvl="0">
              <a:spcBef>
                <a:spcPts val="0"/>
              </a:spcBef>
              <a:buNone/>
            </a:pPr>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The Habitable zone</a:t>
            </a:r>
          </a:p>
        </p:txBody>
      </p:sp>
      <p:sp>
        <p:nvSpPr>
          <p:cNvPr id="113" name="Shape 113"/>
          <p:cNvSpPr txBox="1">
            <a:spLocks noGrp="1"/>
          </p:cNvSpPr>
          <p:nvPr>
            <p:ph type="body" idx="1"/>
          </p:nvPr>
        </p:nvSpPr>
        <p:spPr>
          <a:xfrm>
            <a:off x="311700" y="1105800"/>
            <a:ext cx="8520599" cy="3416400"/>
          </a:xfrm>
          <a:prstGeom prst="rect">
            <a:avLst/>
          </a:prstGeom>
        </p:spPr>
        <p:txBody>
          <a:bodyPr lIns="91425" tIns="91425" rIns="91425" bIns="91425" anchor="t" anchorCtr="0">
            <a:noAutofit/>
          </a:bodyPr>
          <a:lstStyle/>
          <a:p>
            <a:pPr lvl="0" rtl="0">
              <a:spcBef>
                <a:spcPts val="0"/>
              </a:spcBef>
              <a:buNone/>
            </a:pPr>
            <a:r>
              <a:rPr lang="en-GB">
                <a:solidFill>
                  <a:srgbClr val="FFFFFF"/>
                </a:solidFill>
              </a:rPr>
              <a:t>This means they have to be a comfortable distance from the star that they orbit so there isn’t heavy heat radiation but not too cold. Earth is right in the middle of this zone and Mars is just on the outside edge of the zone.</a:t>
            </a:r>
          </a:p>
          <a:p>
            <a:pPr lvl="0" rtl="0">
              <a:spcBef>
                <a:spcPts val="0"/>
              </a:spcBef>
              <a:buNone/>
            </a:pPr>
            <a:r>
              <a:rPr lang="en-GB">
                <a:solidFill>
                  <a:srgbClr val="FFFFFF"/>
                </a:solidFill>
              </a:rPr>
              <a:t>You calculate the habitable zone as follows:</a:t>
            </a:r>
          </a:p>
          <a:p>
            <a:pPr lvl="0">
              <a:spcBef>
                <a:spcPts val="0"/>
              </a:spcBef>
              <a:buNone/>
            </a:pPr>
            <a:endParaRPr>
              <a:solidFill>
                <a:srgbClr val="FFFFFF"/>
              </a:solidFil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a:spcBef>
                <a:spcPts val="0"/>
              </a:spcBef>
              <a:buNone/>
            </a:pPr>
            <a:r>
              <a:rPr lang="en-GB">
                <a:solidFill>
                  <a:srgbClr val="FFFFFF"/>
                </a:solidFill>
              </a:rPr>
              <a:t>Stage 1</a:t>
            </a:r>
          </a:p>
        </p:txBody>
      </p:sp>
      <p:sp>
        <p:nvSpPr>
          <p:cNvPr id="119" name="Shape 119"/>
          <p:cNvSpPr txBox="1">
            <a:spLocks noGrp="1"/>
          </p:cNvSpPr>
          <p:nvPr>
            <p:ph type="body" idx="1"/>
          </p:nvPr>
        </p:nvSpPr>
        <p:spPr>
          <a:xfrm>
            <a:off x="311700" y="1152475"/>
            <a:ext cx="8520599" cy="3906000"/>
          </a:xfrm>
          <a:prstGeom prst="rect">
            <a:avLst/>
          </a:prstGeom>
        </p:spPr>
        <p:txBody>
          <a:bodyPr lIns="91425" tIns="91425" rIns="91425" bIns="91425" anchor="t" anchorCtr="0">
            <a:noAutofit/>
          </a:bodyPr>
          <a:lstStyle/>
          <a:p>
            <a:pPr lvl="0" rtl="0">
              <a:spcBef>
                <a:spcPts val="0"/>
              </a:spcBef>
              <a:buNone/>
            </a:pPr>
            <a:r>
              <a:rPr lang="en-GB">
                <a:solidFill>
                  <a:srgbClr val="FFFFFF"/>
                </a:solidFill>
              </a:rPr>
              <a:t>Step 1</a:t>
            </a:r>
          </a:p>
          <a:p>
            <a:pPr lvl="0" rtl="0">
              <a:spcBef>
                <a:spcPts val="0"/>
              </a:spcBef>
              <a:buNone/>
            </a:pPr>
            <a:r>
              <a:rPr lang="en-GB">
                <a:solidFill>
                  <a:srgbClr val="FFFFFF"/>
                </a:solidFill>
              </a:rPr>
              <a:t> Calculate the absolute visual magnitude of the host star based on the star’s apparent magnitude.</a:t>
            </a:r>
          </a:p>
          <a:p>
            <a:pPr lvl="0" rtl="0">
              <a:spcBef>
                <a:spcPts val="0"/>
              </a:spcBef>
              <a:buNone/>
            </a:pPr>
            <a:r>
              <a:rPr lang="en-GB">
                <a:solidFill>
                  <a:srgbClr val="FFFFFF"/>
                </a:solidFill>
              </a:rPr>
              <a:t>M</a:t>
            </a:r>
            <a:r>
              <a:rPr lang="en-GB" baseline="-25000">
                <a:solidFill>
                  <a:srgbClr val="FFFFFF"/>
                </a:solidFill>
              </a:rPr>
              <a:t>v</a:t>
            </a:r>
            <a:r>
              <a:rPr lang="en-GB">
                <a:solidFill>
                  <a:srgbClr val="FFFFFF"/>
                </a:solidFill>
              </a:rPr>
              <a:t>=m</a:t>
            </a:r>
            <a:r>
              <a:rPr lang="en-GB" baseline="-25000">
                <a:solidFill>
                  <a:srgbClr val="FFFFFF"/>
                </a:solidFill>
              </a:rPr>
              <a:t>v </a:t>
            </a:r>
            <a:r>
              <a:rPr lang="en-GB">
                <a:solidFill>
                  <a:srgbClr val="FFFFFF"/>
                </a:solidFill>
              </a:rPr>
              <a:t>– 5 log(d/10)</a:t>
            </a:r>
          </a:p>
          <a:p>
            <a:pPr lvl="0" rtl="0">
              <a:spcBef>
                <a:spcPts val="0"/>
              </a:spcBef>
              <a:buNone/>
            </a:pPr>
            <a:r>
              <a:rPr lang="en-GB">
                <a:solidFill>
                  <a:srgbClr val="FFFFFF"/>
                </a:solidFill>
              </a:rPr>
              <a:t>where:</a:t>
            </a:r>
          </a:p>
          <a:p>
            <a:pPr lvl="0" rtl="0">
              <a:spcBef>
                <a:spcPts val="0"/>
              </a:spcBef>
              <a:buNone/>
            </a:pPr>
            <a:r>
              <a:rPr lang="en-GB">
                <a:solidFill>
                  <a:srgbClr val="FFFFFF"/>
                </a:solidFill>
              </a:rPr>
              <a:t>M</a:t>
            </a:r>
            <a:r>
              <a:rPr lang="en-GB" baseline="-25000">
                <a:solidFill>
                  <a:srgbClr val="FFFFFF"/>
                </a:solidFill>
              </a:rPr>
              <a:t>v</a:t>
            </a:r>
            <a:r>
              <a:rPr lang="en-GB">
                <a:solidFill>
                  <a:srgbClr val="FFFFFF"/>
                </a:solidFill>
              </a:rPr>
              <a:t> = Absolute magnitude of the star</a:t>
            </a:r>
          </a:p>
          <a:p>
            <a:pPr lvl="0" rtl="0">
              <a:spcBef>
                <a:spcPts val="0"/>
              </a:spcBef>
              <a:buNone/>
            </a:pPr>
            <a:r>
              <a:rPr lang="en-GB">
                <a:solidFill>
                  <a:srgbClr val="FFFFFF"/>
                </a:solidFill>
              </a:rPr>
              <a:t>m</a:t>
            </a:r>
            <a:r>
              <a:rPr lang="en-GB" baseline="-25000">
                <a:solidFill>
                  <a:srgbClr val="FFFFFF"/>
                </a:solidFill>
              </a:rPr>
              <a:t>v </a:t>
            </a:r>
            <a:r>
              <a:rPr lang="en-GB">
                <a:solidFill>
                  <a:srgbClr val="FFFFFF"/>
                </a:solidFill>
              </a:rPr>
              <a:t>= Apparent magnitude of star (Visual spectrum)</a:t>
            </a:r>
          </a:p>
          <a:p>
            <a:pPr lvl="0" rtl="0">
              <a:spcBef>
                <a:spcPts val="0"/>
              </a:spcBef>
              <a:buClr>
                <a:schemeClr val="dk1"/>
              </a:buClr>
              <a:buSzPct val="61111"/>
              <a:buFont typeface="Arial"/>
              <a:buNone/>
            </a:pPr>
            <a:r>
              <a:rPr lang="en-GB">
                <a:solidFill>
                  <a:srgbClr val="FFFFFF"/>
                </a:solidFill>
              </a:rPr>
              <a:t>d= distance of planet from the star (parsecs)</a:t>
            </a:r>
          </a:p>
          <a:p>
            <a:pPr lvl="0" rtl="0">
              <a:spcBef>
                <a:spcPts val="0"/>
              </a:spcBef>
              <a:buNone/>
            </a:pPr>
            <a:endParaRPr>
              <a:solidFill>
                <a:srgbClr val="FFFFFF"/>
              </a:solidFill>
            </a:endParaRPr>
          </a:p>
          <a:p>
            <a:pPr lvl="0" rtl="0">
              <a:spcBef>
                <a:spcPts val="0"/>
              </a:spcBef>
              <a:buNone/>
            </a:pPr>
            <a:endParaRPr>
              <a:solidFill>
                <a:srgbClr val="FFFFFF"/>
              </a:solidFill>
            </a:endParaRPr>
          </a:p>
          <a:p>
            <a:pPr lvl="0" rtl="0">
              <a:spcBef>
                <a:spcPts val="0"/>
              </a:spcBef>
              <a:buNone/>
            </a:pPr>
            <a:endParaRPr>
              <a:solidFill>
                <a:srgbClr val="FFFFFF"/>
              </a:solidFill>
            </a:endParaRPr>
          </a:p>
          <a:p>
            <a:pPr lvl="0">
              <a:spcBef>
                <a:spcPts val="0"/>
              </a:spcBef>
              <a:buNone/>
            </a:pPr>
            <a:endParaRPr>
              <a:solidFill>
                <a:srgbClr val="FFFFFF"/>
              </a:solidFill>
            </a:endParaRPr>
          </a:p>
        </p:txBody>
      </p:sp>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2017</Words>
  <Application>Microsoft Office PowerPoint</Application>
  <PresentationFormat>On-screen Show (16:9)</PresentationFormat>
  <Paragraphs>146</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Times New Roman</vt:lpstr>
      <vt:lpstr>simple-light-2</vt:lpstr>
      <vt:lpstr>Habitable Planets</vt:lpstr>
      <vt:lpstr>Contents</vt:lpstr>
      <vt:lpstr>What Is Life?</vt:lpstr>
      <vt:lpstr>What is Needed?</vt:lpstr>
      <vt:lpstr>Some Source of Energy</vt:lpstr>
      <vt:lpstr>An atmosphere</vt:lpstr>
      <vt:lpstr>Basic elements</vt:lpstr>
      <vt:lpstr>The Habitable zone</vt:lpstr>
      <vt:lpstr>Stage 1</vt:lpstr>
      <vt:lpstr>Stage 1</vt:lpstr>
      <vt:lpstr>Stage 1</vt:lpstr>
      <vt:lpstr>Stage 2</vt:lpstr>
      <vt:lpstr>PowerPoint Presentation</vt:lpstr>
      <vt:lpstr>PowerPoint Presentation</vt:lpstr>
      <vt:lpstr>Tau Ceti e</vt:lpstr>
      <vt:lpstr>Gliese 832 c</vt:lpstr>
      <vt:lpstr>Wolf 1061 c</vt:lpstr>
      <vt:lpstr>Gliese 667 Cc</vt:lpstr>
      <vt:lpstr>Kepler-438 b</vt:lpstr>
      <vt:lpstr>Methods of Detecting Exoplanets</vt:lpstr>
      <vt:lpstr>Direct Imaging</vt:lpstr>
      <vt:lpstr>Radial Velocity</vt:lpstr>
      <vt:lpstr>Transit Photometry</vt:lpstr>
      <vt:lpstr>Gravitational Microlensing</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Habitable Planets</dc:title>
  <dc:creator>Lambert, Keiran</dc:creator>
  <cp:lastModifiedBy>Lambert, Keiran</cp:lastModifiedBy>
  <cp:revision>2</cp:revision>
  <dcterms:modified xsi:type="dcterms:W3CDTF">2016-01-29T13:07:31Z</dcterms:modified>
</cp:coreProperties>
</file>